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0" r:id="rId1"/>
  </p:sldMasterIdLst>
  <p:notesMasterIdLst>
    <p:notesMasterId r:id="rId47"/>
  </p:notesMasterIdLst>
  <p:handoutMasterIdLst>
    <p:handoutMasterId r:id="rId48"/>
  </p:handoutMasterIdLst>
  <p:sldIdLst>
    <p:sldId id="500" r:id="rId2"/>
    <p:sldId id="598" r:id="rId3"/>
    <p:sldId id="597" r:id="rId4"/>
    <p:sldId id="558" r:id="rId5"/>
    <p:sldId id="562" r:id="rId6"/>
    <p:sldId id="572" r:id="rId7"/>
    <p:sldId id="564" r:id="rId8"/>
    <p:sldId id="566" r:id="rId9"/>
    <p:sldId id="575" r:id="rId10"/>
    <p:sldId id="573" r:id="rId11"/>
    <p:sldId id="595" r:id="rId12"/>
    <p:sldId id="570" r:id="rId13"/>
    <p:sldId id="506" r:id="rId14"/>
    <p:sldId id="507" r:id="rId15"/>
    <p:sldId id="508" r:id="rId16"/>
    <p:sldId id="509" r:id="rId17"/>
    <p:sldId id="511" r:id="rId18"/>
    <p:sldId id="512" r:id="rId19"/>
    <p:sldId id="593" r:id="rId20"/>
    <p:sldId id="594" r:id="rId21"/>
    <p:sldId id="588" r:id="rId22"/>
    <p:sldId id="589" r:id="rId23"/>
    <p:sldId id="599" r:id="rId24"/>
    <p:sldId id="590" r:id="rId25"/>
    <p:sldId id="591" r:id="rId26"/>
    <p:sldId id="578" r:id="rId27"/>
    <p:sldId id="514" r:id="rId28"/>
    <p:sldId id="543" r:id="rId29"/>
    <p:sldId id="544" r:id="rId30"/>
    <p:sldId id="538" r:id="rId31"/>
    <p:sldId id="545" r:id="rId32"/>
    <p:sldId id="525" r:id="rId33"/>
    <p:sldId id="548" r:id="rId34"/>
    <p:sldId id="579" r:id="rId35"/>
    <p:sldId id="580" r:id="rId36"/>
    <p:sldId id="582" r:id="rId37"/>
    <p:sldId id="583" r:id="rId38"/>
    <p:sldId id="584" r:id="rId39"/>
    <p:sldId id="537" r:id="rId40"/>
    <p:sldId id="532" r:id="rId41"/>
    <p:sldId id="533" r:id="rId42"/>
    <p:sldId id="534" r:id="rId43"/>
    <p:sldId id="535" r:id="rId44"/>
    <p:sldId id="585" r:id="rId45"/>
    <p:sldId id="586" r:id="rId4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008000"/>
    <a:srgbClr val="FF9900"/>
    <a:srgbClr val="00FFFF"/>
    <a:srgbClr val="99CCFF"/>
    <a:srgbClr val="FFCC6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03" autoAdjust="0"/>
    <p:restoredTop sz="94624" autoAdjust="0"/>
  </p:normalViewPr>
  <p:slideViewPr>
    <p:cSldViewPr snapToObjects="1">
      <p:cViewPr varScale="1">
        <p:scale>
          <a:sx n="47" d="100"/>
          <a:sy n="47" d="100"/>
        </p:scale>
        <p:origin x="-714" y="-96"/>
      </p:cViewPr>
      <p:guideLst>
        <p:guide orient="horz" pos="2208"/>
        <p:guide pos="2976"/>
      </p:guideLst>
    </p:cSldViewPr>
  </p:slideViewPr>
  <p:outlineViewPr>
    <p:cViewPr>
      <p:scale>
        <a:sx n="33" d="100"/>
        <a:sy n="33" d="100"/>
      </p:scale>
      <p:origin x="3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 snapToObjects="1">
      <p:cViewPr varScale="1">
        <p:scale>
          <a:sx n="37" d="100"/>
          <a:sy n="37" d="100"/>
        </p:scale>
        <p:origin x="-1542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4.xml"/><Relationship Id="rId2" Type="http://schemas.openxmlformats.org/officeDocument/2006/relationships/slide" Target="slides/slide41.xml"/><Relationship Id="rId1" Type="http://schemas.openxmlformats.org/officeDocument/2006/relationships/slide" Target="slides/slide40.xml"/><Relationship Id="rId4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2B47E-53B3-4521-9BF5-4DA4EE58BE1F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DAC6A3-0C79-45C4-AF40-ECF73D172541}">
      <dgm:prSet phldrT="[Text]"/>
      <dgm:spPr/>
      <dgm:t>
        <a:bodyPr/>
        <a:lstStyle/>
        <a:p>
          <a:r>
            <a:rPr lang="en-US" dirty="0" smtClean="0"/>
            <a:t>NIE</a:t>
          </a:r>
          <a:endParaRPr lang="en-US" dirty="0"/>
        </a:p>
      </dgm:t>
    </dgm:pt>
    <dgm:pt modelId="{ECEE18A2-6CC8-42E2-B844-37D9FE1575FA}" type="parTrans" cxnId="{169E9A22-8CD3-40BF-B0E2-705BD548BE5F}">
      <dgm:prSet/>
      <dgm:spPr/>
      <dgm:t>
        <a:bodyPr/>
        <a:lstStyle/>
        <a:p>
          <a:endParaRPr lang="en-US"/>
        </a:p>
      </dgm:t>
    </dgm:pt>
    <dgm:pt modelId="{B5EB5975-C30A-42A0-B016-16F001A3E2E0}" type="sibTrans" cxnId="{169E9A22-8CD3-40BF-B0E2-705BD548BE5F}">
      <dgm:prSet/>
      <dgm:spPr/>
      <dgm:t>
        <a:bodyPr/>
        <a:lstStyle/>
        <a:p>
          <a:endParaRPr lang="en-US"/>
        </a:p>
      </dgm:t>
    </dgm:pt>
    <dgm:pt modelId="{4C8D8333-F119-446C-8C64-3928A65501DE}">
      <dgm:prSet phldrT="[Text]" custT="1"/>
      <dgm:spPr/>
      <dgm:t>
        <a:bodyPr/>
        <a:lstStyle/>
        <a:p>
          <a:r>
            <a:rPr lang="en-US" sz="1800" b="1" dirty="0" smtClean="0"/>
            <a:t>Design Research &amp; Dev.</a:t>
          </a:r>
          <a:endParaRPr lang="en-US" sz="1800" b="1" dirty="0"/>
        </a:p>
      </dgm:t>
    </dgm:pt>
    <dgm:pt modelId="{20A8CE02-7A81-4F1E-B695-30F5F3890E96}" type="parTrans" cxnId="{452E3FAC-457B-4AFC-A9A1-6BE8ED451081}">
      <dgm:prSet/>
      <dgm:spPr/>
      <dgm:t>
        <a:bodyPr/>
        <a:lstStyle/>
        <a:p>
          <a:endParaRPr lang="en-US"/>
        </a:p>
      </dgm:t>
    </dgm:pt>
    <dgm:pt modelId="{833E60B1-8475-4D91-990C-5D326F6FF5E2}" type="sibTrans" cxnId="{452E3FAC-457B-4AFC-A9A1-6BE8ED451081}">
      <dgm:prSet/>
      <dgm:spPr/>
      <dgm:t>
        <a:bodyPr/>
        <a:lstStyle/>
        <a:p>
          <a:endParaRPr lang="en-US"/>
        </a:p>
      </dgm:t>
    </dgm:pt>
    <dgm:pt modelId="{EBC173C7-1FA3-4AEB-AB8E-855B2D5065A5}">
      <dgm:prSet phldrT="[Text]" custT="1"/>
      <dgm:spPr/>
      <dgm:t>
        <a:bodyPr/>
        <a:lstStyle/>
        <a:p>
          <a:r>
            <a:rPr lang="en-US" sz="1800" b="1" dirty="0" smtClean="0"/>
            <a:t>Consultancy/</a:t>
          </a:r>
        </a:p>
        <a:p>
          <a:r>
            <a:rPr lang="en-US" sz="1800" b="1" dirty="0" smtClean="0"/>
            <a:t>Services</a:t>
          </a:r>
          <a:endParaRPr lang="en-US" sz="1800" b="1" dirty="0"/>
        </a:p>
      </dgm:t>
    </dgm:pt>
    <dgm:pt modelId="{5C34A467-645F-4F64-B830-141504C26713}" type="parTrans" cxnId="{49BE3268-264B-46EC-8004-1568101A413B}">
      <dgm:prSet/>
      <dgm:spPr/>
      <dgm:t>
        <a:bodyPr/>
        <a:lstStyle/>
        <a:p>
          <a:endParaRPr lang="en-US"/>
        </a:p>
      </dgm:t>
    </dgm:pt>
    <dgm:pt modelId="{7ECE591B-B4CB-452F-AB75-F7E917E3A015}" type="sibTrans" cxnId="{49BE3268-264B-46EC-8004-1568101A413B}">
      <dgm:prSet/>
      <dgm:spPr/>
      <dgm:t>
        <a:bodyPr/>
        <a:lstStyle/>
        <a:p>
          <a:endParaRPr lang="en-US"/>
        </a:p>
      </dgm:t>
    </dgm:pt>
    <dgm:pt modelId="{4FE7E831-47ED-485F-BCB2-68E40697825D}">
      <dgm:prSet phldrT="[Text]" custT="1"/>
      <dgm:spPr/>
      <dgm:t>
        <a:bodyPr/>
        <a:lstStyle/>
        <a:p>
          <a:r>
            <a:rPr lang="en-US" sz="1800" b="1" dirty="0" smtClean="0"/>
            <a:t>Small Scale Production</a:t>
          </a:r>
          <a:endParaRPr lang="en-US" sz="1800" b="1" dirty="0"/>
        </a:p>
      </dgm:t>
    </dgm:pt>
    <dgm:pt modelId="{134E2297-6B2A-4653-9C55-A36635EBAA42}" type="parTrans" cxnId="{1445CAFF-2575-430D-9A5C-461710ED45D1}">
      <dgm:prSet/>
      <dgm:spPr/>
      <dgm:t>
        <a:bodyPr/>
        <a:lstStyle/>
        <a:p>
          <a:endParaRPr lang="en-US"/>
        </a:p>
      </dgm:t>
    </dgm:pt>
    <dgm:pt modelId="{A3D2A0BB-0C23-42C1-8687-5448EC26545B}" type="sibTrans" cxnId="{1445CAFF-2575-430D-9A5C-461710ED45D1}">
      <dgm:prSet/>
      <dgm:spPr/>
      <dgm:t>
        <a:bodyPr/>
        <a:lstStyle/>
        <a:p>
          <a:endParaRPr lang="en-US"/>
        </a:p>
      </dgm:t>
    </dgm:pt>
    <dgm:pt modelId="{460ACD1A-E8D4-4092-A36F-325E499AF601}">
      <dgm:prSet phldrT="[Text]" custT="1"/>
      <dgm:spPr/>
      <dgm:t>
        <a:bodyPr/>
        <a:lstStyle/>
        <a:p>
          <a:r>
            <a:rPr lang="en-US" sz="1800" b="1" dirty="0" smtClean="0"/>
            <a:t>Human Resource Dev.</a:t>
          </a:r>
          <a:endParaRPr lang="en-US" sz="1800" b="1" dirty="0"/>
        </a:p>
      </dgm:t>
    </dgm:pt>
    <dgm:pt modelId="{2ADF9276-67C0-44AE-ADA4-06A18C36CC45}" type="parTrans" cxnId="{1A7E128D-F952-4BC7-822C-B85B00162200}">
      <dgm:prSet/>
      <dgm:spPr/>
      <dgm:t>
        <a:bodyPr/>
        <a:lstStyle/>
        <a:p>
          <a:endParaRPr lang="en-US"/>
        </a:p>
      </dgm:t>
    </dgm:pt>
    <dgm:pt modelId="{8347737C-A07B-4859-AA3A-DDFC30E72518}" type="sibTrans" cxnId="{1A7E128D-F952-4BC7-822C-B85B00162200}">
      <dgm:prSet/>
      <dgm:spPr/>
      <dgm:t>
        <a:bodyPr/>
        <a:lstStyle/>
        <a:p>
          <a:endParaRPr lang="en-US"/>
        </a:p>
      </dgm:t>
    </dgm:pt>
    <dgm:pt modelId="{210F3A12-AFA7-4BAA-9461-86808304D9AA}">
      <dgm:prSet phldrT="[Text]" custT="1"/>
      <dgm:spPr/>
      <dgm:t>
        <a:bodyPr/>
        <a:lstStyle/>
        <a:p>
          <a:endParaRPr lang="en-US" sz="1100" b="1" dirty="0"/>
        </a:p>
      </dgm:t>
    </dgm:pt>
    <dgm:pt modelId="{770B5E76-AF89-4BAD-8F04-D1032FBD8589}" type="parTrans" cxnId="{37E3A78E-0565-4A8B-A22F-84E650784759}">
      <dgm:prSet/>
      <dgm:spPr/>
      <dgm:t>
        <a:bodyPr/>
        <a:lstStyle/>
        <a:p>
          <a:endParaRPr lang="en-US"/>
        </a:p>
      </dgm:t>
    </dgm:pt>
    <dgm:pt modelId="{0FC6DCB5-C4F4-46FD-8DF9-E4B3F9C456FD}" type="sibTrans" cxnId="{37E3A78E-0565-4A8B-A22F-84E650784759}">
      <dgm:prSet/>
      <dgm:spPr/>
      <dgm:t>
        <a:bodyPr/>
        <a:lstStyle/>
        <a:p>
          <a:endParaRPr lang="en-US"/>
        </a:p>
      </dgm:t>
    </dgm:pt>
    <dgm:pt modelId="{F086C359-4422-4119-ABA3-9DCFDB982568}">
      <dgm:prSet phldrT="[Text]" custT="1"/>
      <dgm:spPr/>
      <dgm:t>
        <a:bodyPr/>
        <a:lstStyle/>
        <a:p>
          <a:endParaRPr lang="en-US"/>
        </a:p>
      </dgm:t>
    </dgm:pt>
    <dgm:pt modelId="{7FAA6CAD-442C-4195-9F39-F4A3872A6C30}" type="sibTrans" cxnId="{87BAC60A-2CD3-4BE1-A681-0CBFE1145820}">
      <dgm:prSet/>
      <dgm:spPr/>
      <dgm:t>
        <a:bodyPr/>
        <a:lstStyle/>
        <a:p>
          <a:endParaRPr lang="en-US"/>
        </a:p>
      </dgm:t>
    </dgm:pt>
    <dgm:pt modelId="{FAB6670F-131C-4C52-935D-1274AABFFA7B}" type="parTrans" cxnId="{87BAC60A-2CD3-4BE1-A681-0CBFE1145820}">
      <dgm:prSet/>
      <dgm:spPr/>
      <dgm:t>
        <a:bodyPr/>
        <a:lstStyle/>
        <a:p>
          <a:endParaRPr lang="en-US"/>
        </a:p>
      </dgm:t>
    </dgm:pt>
    <dgm:pt modelId="{E6562C0C-2E98-4FCB-A8E9-70A0C152F2CD}" type="pres">
      <dgm:prSet presAssocID="{E5B2B47E-53B3-4521-9BF5-4DA4EE58BE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292182-3F27-43DD-8325-D18513A1BD57}" type="pres">
      <dgm:prSet presAssocID="{3CDAC6A3-0C79-45C4-AF40-ECF73D172541}" presName="centerShape" presStyleLbl="node0" presStyleIdx="0" presStyleCnt="1"/>
      <dgm:spPr/>
      <dgm:t>
        <a:bodyPr/>
        <a:lstStyle/>
        <a:p>
          <a:endParaRPr lang="en-US"/>
        </a:p>
      </dgm:t>
    </dgm:pt>
    <dgm:pt modelId="{0AC006E4-FAF8-4E56-904E-8255BA1A52CB}" type="pres">
      <dgm:prSet presAssocID="{4C8D8333-F119-446C-8C64-3928A65501DE}" presName="node" presStyleLbl="node1" presStyleIdx="0" presStyleCnt="4" custScaleX="164908" custScaleY="123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40E22-9972-421A-8286-3936612A63FF}" type="pres">
      <dgm:prSet presAssocID="{4C8D8333-F119-446C-8C64-3928A65501DE}" presName="dummy" presStyleCnt="0"/>
      <dgm:spPr/>
    </dgm:pt>
    <dgm:pt modelId="{99C53633-F4D2-4CE7-98CB-D9B8361DFD9F}" type="pres">
      <dgm:prSet presAssocID="{833E60B1-8475-4D91-990C-5D326F6FF5E2}" presName="sibTrans" presStyleLbl="sibTrans2D1" presStyleIdx="0" presStyleCnt="4" custLinFactNeighborY="41"/>
      <dgm:spPr/>
      <dgm:t>
        <a:bodyPr/>
        <a:lstStyle/>
        <a:p>
          <a:endParaRPr lang="en-US"/>
        </a:p>
      </dgm:t>
    </dgm:pt>
    <dgm:pt modelId="{44BF9186-9CDB-4CF3-8E74-5E4EC87804A9}" type="pres">
      <dgm:prSet presAssocID="{EBC173C7-1FA3-4AEB-AB8E-855B2D5065A5}" presName="node" presStyleLbl="node1" presStyleIdx="1" presStyleCnt="4" custScaleX="192707" custScaleY="123749" custRadScaleRad="114636" custRadScaleInc="-1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7ED24-E509-46BC-AD34-90ECBA2D4632}" type="pres">
      <dgm:prSet presAssocID="{EBC173C7-1FA3-4AEB-AB8E-855B2D5065A5}" presName="dummy" presStyleCnt="0"/>
      <dgm:spPr/>
    </dgm:pt>
    <dgm:pt modelId="{B2A572A8-4E77-4241-81F3-B2CAA5894E1B}" type="pres">
      <dgm:prSet presAssocID="{7ECE591B-B4CB-452F-AB75-F7E917E3A01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4B842B3-2C88-4711-84AA-BD657ACF47E7}" type="pres">
      <dgm:prSet presAssocID="{4FE7E831-47ED-485F-BCB2-68E40697825D}" presName="node" presStyleLbl="node1" presStyleIdx="2" presStyleCnt="4" custScaleX="164908" custScaleY="123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95600-1526-47AA-9041-68FB66221975}" type="pres">
      <dgm:prSet presAssocID="{4FE7E831-47ED-485F-BCB2-68E40697825D}" presName="dummy" presStyleCnt="0"/>
      <dgm:spPr/>
    </dgm:pt>
    <dgm:pt modelId="{FB3FA02E-B93E-4DC0-A052-2BFA7117FA5F}" type="pres">
      <dgm:prSet presAssocID="{A3D2A0BB-0C23-42C1-8687-5448EC26545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075CF8F-5E24-46E7-A797-9C1F4A31BD32}" type="pres">
      <dgm:prSet presAssocID="{460ACD1A-E8D4-4092-A36F-325E499AF601}" presName="node" presStyleLbl="node1" presStyleIdx="3" presStyleCnt="4" custScaleX="185633" custScaleY="123749" custRadScaleRad="110582" custRadScaleInc="1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AA63D-6B96-4A9B-967D-5C39EB4B6E0F}" type="pres">
      <dgm:prSet presAssocID="{460ACD1A-E8D4-4092-A36F-325E499AF601}" presName="dummy" presStyleCnt="0"/>
      <dgm:spPr/>
    </dgm:pt>
    <dgm:pt modelId="{3F950A77-D3E6-4F6D-A2DD-65158DB2CC8A}" type="pres">
      <dgm:prSet presAssocID="{8347737C-A07B-4859-AA3A-DDFC30E72518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24DC6C-76E5-4C21-8091-E13B8950E86F}" type="presOf" srcId="{EBC173C7-1FA3-4AEB-AB8E-855B2D5065A5}" destId="{44BF9186-9CDB-4CF3-8E74-5E4EC87804A9}" srcOrd="0" destOrd="0" presId="urn:microsoft.com/office/officeart/2005/8/layout/radial6"/>
    <dgm:cxn modelId="{EA2AF022-07A0-42F7-94ED-E9F5A05510AF}" type="presOf" srcId="{460ACD1A-E8D4-4092-A36F-325E499AF601}" destId="{4075CF8F-5E24-46E7-A797-9C1F4A31BD32}" srcOrd="0" destOrd="0" presId="urn:microsoft.com/office/officeart/2005/8/layout/radial6"/>
    <dgm:cxn modelId="{1BA4638E-2321-4F9A-A088-9321FDB5795D}" type="presOf" srcId="{4C8D8333-F119-446C-8C64-3928A65501DE}" destId="{0AC006E4-FAF8-4E56-904E-8255BA1A52CB}" srcOrd="0" destOrd="0" presId="urn:microsoft.com/office/officeart/2005/8/layout/radial6"/>
    <dgm:cxn modelId="{BDC9E74E-7422-4E1B-B3EE-56C36C7DC166}" type="presOf" srcId="{E5B2B47E-53B3-4521-9BF5-4DA4EE58BE1F}" destId="{E6562C0C-2E98-4FCB-A8E9-70A0C152F2CD}" srcOrd="0" destOrd="0" presId="urn:microsoft.com/office/officeart/2005/8/layout/radial6"/>
    <dgm:cxn modelId="{B63CD408-C46C-4A43-8E87-D653CDDEC7B8}" type="presOf" srcId="{A3D2A0BB-0C23-42C1-8687-5448EC26545B}" destId="{FB3FA02E-B93E-4DC0-A052-2BFA7117FA5F}" srcOrd="0" destOrd="0" presId="urn:microsoft.com/office/officeart/2005/8/layout/radial6"/>
    <dgm:cxn modelId="{1A7E128D-F952-4BC7-822C-B85B00162200}" srcId="{3CDAC6A3-0C79-45C4-AF40-ECF73D172541}" destId="{460ACD1A-E8D4-4092-A36F-325E499AF601}" srcOrd="3" destOrd="0" parTransId="{2ADF9276-67C0-44AE-ADA4-06A18C36CC45}" sibTransId="{8347737C-A07B-4859-AA3A-DDFC30E72518}"/>
    <dgm:cxn modelId="{37E3A78E-0565-4A8B-A22F-84E650784759}" srcId="{E5B2B47E-53B3-4521-9BF5-4DA4EE58BE1F}" destId="{210F3A12-AFA7-4BAA-9461-86808304D9AA}" srcOrd="1" destOrd="0" parTransId="{770B5E76-AF89-4BAD-8F04-D1032FBD8589}" sibTransId="{0FC6DCB5-C4F4-46FD-8DF9-E4B3F9C456FD}"/>
    <dgm:cxn modelId="{169E9A22-8CD3-40BF-B0E2-705BD548BE5F}" srcId="{E5B2B47E-53B3-4521-9BF5-4DA4EE58BE1F}" destId="{3CDAC6A3-0C79-45C4-AF40-ECF73D172541}" srcOrd="0" destOrd="0" parTransId="{ECEE18A2-6CC8-42E2-B844-37D9FE1575FA}" sibTransId="{B5EB5975-C30A-42A0-B016-16F001A3E2E0}"/>
    <dgm:cxn modelId="{6246C603-3F51-4175-B207-5ADEBBE7AF39}" type="presOf" srcId="{3CDAC6A3-0C79-45C4-AF40-ECF73D172541}" destId="{04292182-3F27-43DD-8325-D18513A1BD57}" srcOrd="0" destOrd="0" presId="urn:microsoft.com/office/officeart/2005/8/layout/radial6"/>
    <dgm:cxn modelId="{101D5D98-3BF7-43BF-8BC6-3F361C1FCA99}" type="presOf" srcId="{7ECE591B-B4CB-452F-AB75-F7E917E3A015}" destId="{B2A572A8-4E77-4241-81F3-B2CAA5894E1B}" srcOrd="0" destOrd="0" presId="urn:microsoft.com/office/officeart/2005/8/layout/radial6"/>
    <dgm:cxn modelId="{1445CAFF-2575-430D-9A5C-461710ED45D1}" srcId="{3CDAC6A3-0C79-45C4-AF40-ECF73D172541}" destId="{4FE7E831-47ED-485F-BCB2-68E40697825D}" srcOrd="2" destOrd="0" parTransId="{134E2297-6B2A-4653-9C55-A36635EBAA42}" sibTransId="{A3D2A0BB-0C23-42C1-8687-5448EC26545B}"/>
    <dgm:cxn modelId="{49BE3268-264B-46EC-8004-1568101A413B}" srcId="{3CDAC6A3-0C79-45C4-AF40-ECF73D172541}" destId="{EBC173C7-1FA3-4AEB-AB8E-855B2D5065A5}" srcOrd="1" destOrd="0" parTransId="{5C34A467-645F-4F64-B830-141504C26713}" sibTransId="{7ECE591B-B4CB-452F-AB75-F7E917E3A015}"/>
    <dgm:cxn modelId="{452E3FAC-457B-4AFC-A9A1-6BE8ED451081}" srcId="{3CDAC6A3-0C79-45C4-AF40-ECF73D172541}" destId="{4C8D8333-F119-446C-8C64-3928A65501DE}" srcOrd="0" destOrd="0" parTransId="{20A8CE02-7A81-4F1E-B695-30F5F3890E96}" sibTransId="{833E60B1-8475-4D91-990C-5D326F6FF5E2}"/>
    <dgm:cxn modelId="{11EECBF9-A700-49D1-B64D-B63D8E3DF05E}" type="presOf" srcId="{4FE7E831-47ED-485F-BCB2-68E40697825D}" destId="{B4B842B3-2C88-4711-84AA-BD657ACF47E7}" srcOrd="0" destOrd="0" presId="urn:microsoft.com/office/officeart/2005/8/layout/radial6"/>
    <dgm:cxn modelId="{0AE6E247-BC80-4D7B-B35C-3192A349A5DD}" type="presOf" srcId="{8347737C-A07B-4859-AA3A-DDFC30E72518}" destId="{3F950A77-D3E6-4F6D-A2DD-65158DB2CC8A}" srcOrd="0" destOrd="0" presId="urn:microsoft.com/office/officeart/2005/8/layout/radial6"/>
    <dgm:cxn modelId="{87BAC60A-2CD3-4BE1-A681-0CBFE1145820}" srcId="{210F3A12-AFA7-4BAA-9461-86808304D9AA}" destId="{F086C359-4422-4119-ABA3-9DCFDB982568}" srcOrd="0" destOrd="0" parTransId="{FAB6670F-131C-4C52-935D-1274AABFFA7B}" sibTransId="{7FAA6CAD-442C-4195-9F39-F4A3872A6C30}"/>
    <dgm:cxn modelId="{263F714F-AA47-4B93-B946-57D0396D4FB0}" type="presOf" srcId="{833E60B1-8475-4D91-990C-5D326F6FF5E2}" destId="{99C53633-F4D2-4CE7-98CB-D9B8361DFD9F}" srcOrd="0" destOrd="0" presId="urn:microsoft.com/office/officeart/2005/8/layout/radial6"/>
    <dgm:cxn modelId="{618B9220-9958-4505-9E40-E44E1DE9CBDF}" type="presParOf" srcId="{E6562C0C-2E98-4FCB-A8E9-70A0C152F2CD}" destId="{04292182-3F27-43DD-8325-D18513A1BD57}" srcOrd="0" destOrd="0" presId="urn:microsoft.com/office/officeart/2005/8/layout/radial6"/>
    <dgm:cxn modelId="{7AD596EE-0D40-4CAB-8C30-D6156D2C6219}" type="presParOf" srcId="{E6562C0C-2E98-4FCB-A8E9-70A0C152F2CD}" destId="{0AC006E4-FAF8-4E56-904E-8255BA1A52CB}" srcOrd="1" destOrd="0" presId="urn:microsoft.com/office/officeart/2005/8/layout/radial6"/>
    <dgm:cxn modelId="{AEF94B55-965D-4455-8E16-26652F489564}" type="presParOf" srcId="{E6562C0C-2E98-4FCB-A8E9-70A0C152F2CD}" destId="{A3E40E22-9972-421A-8286-3936612A63FF}" srcOrd="2" destOrd="0" presId="urn:microsoft.com/office/officeart/2005/8/layout/radial6"/>
    <dgm:cxn modelId="{79E09866-5E40-4371-A0EE-601CF5971DD0}" type="presParOf" srcId="{E6562C0C-2E98-4FCB-A8E9-70A0C152F2CD}" destId="{99C53633-F4D2-4CE7-98CB-D9B8361DFD9F}" srcOrd="3" destOrd="0" presId="urn:microsoft.com/office/officeart/2005/8/layout/radial6"/>
    <dgm:cxn modelId="{CEF1D697-CC6A-44F3-9375-2FF4A22A14F9}" type="presParOf" srcId="{E6562C0C-2E98-4FCB-A8E9-70A0C152F2CD}" destId="{44BF9186-9CDB-4CF3-8E74-5E4EC87804A9}" srcOrd="4" destOrd="0" presId="urn:microsoft.com/office/officeart/2005/8/layout/radial6"/>
    <dgm:cxn modelId="{F55E5F33-5C2B-42AB-AECC-E60FC6CFA2B6}" type="presParOf" srcId="{E6562C0C-2E98-4FCB-A8E9-70A0C152F2CD}" destId="{FC97ED24-E509-46BC-AD34-90ECBA2D4632}" srcOrd="5" destOrd="0" presId="urn:microsoft.com/office/officeart/2005/8/layout/radial6"/>
    <dgm:cxn modelId="{15B7B23B-46D8-44FF-9892-02B0308D302E}" type="presParOf" srcId="{E6562C0C-2E98-4FCB-A8E9-70A0C152F2CD}" destId="{B2A572A8-4E77-4241-81F3-B2CAA5894E1B}" srcOrd="6" destOrd="0" presId="urn:microsoft.com/office/officeart/2005/8/layout/radial6"/>
    <dgm:cxn modelId="{1FE3AD16-5286-42F1-9AB8-092B9D868943}" type="presParOf" srcId="{E6562C0C-2E98-4FCB-A8E9-70A0C152F2CD}" destId="{B4B842B3-2C88-4711-84AA-BD657ACF47E7}" srcOrd="7" destOrd="0" presId="urn:microsoft.com/office/officeart/2005/8/layout/radial6"/>
    <dgm:cxn modelId="{D71C5044-8C68-42B7-A0E8-DB15661761C8}" type="presParOf" srcId="{E6562C0C-2E98-4FCB-A8E9-70A0C152F2CD}" destId="{FDD95600-1526-47AA-9041-68FB66221975}" srcOrd="8" destOrd="0" presId="urn:microsoft.com/office/officeart/2005/8/layout/radial6"/>
    <dgm:cxn modelId="{224F528F-6B53-484B-9EB6-4AD0A132434F}" type="presParOf" srcId="{E6562C0C-2E98-4FCB-A8E9-70A0C152F2CD}" destId="{FB3FA02E-B93E-4DC0-A052-2BFA7117FA5F}" srcOrd="9" destOrd="0" presId="urn:microsoft.com/office/officeart/2005/8/layout/radial6"/>
    <dgm:cxn modelId="{F8427A54-03DD-4BD7-B923-6CFA7CD5E1FA}" type="presParOf" srcId="{E6562C0C-2E98-4FCB-A8E9-70A0C152F2CD}" destId="{4075CF8F-5E24-46E7-A797-9C1F4A31BD32}" srcOrd="10" destOrd="0" presId="urn:microsoft.com/office/officeart/2005/8/layout/radial6"/>
    <dgm:cxn modelId="{2F2BEEC8-66C8-48A5-BAC3-A8188962F160}" type="presParOf" srcId="{E6562C0C-2E98-4FCB-A8E9-70A0C152F2CD}" destId="{8C8AA63D-6B96-4A9B-967D-5C39EB4B6E0F}" srcOrd="11" destOrd="0" presId="urn:microsoft.com/office/officeart/2005/8/layout/radial6"/>
    <dgm:cxn modelId="{9DABC8DF-767A-48A5-BE37-6A815FE4B717}" type="presParOf" srcId="{E6562C0C-2E98-4FCB-A8E9-70A0C152F2CD}" destId="{3F950A77-D3E6-4F6D-A2DD-65158DB2CC8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3BC95-BCA5-43A1-88FA-45AFB55784DA}" type="doc">
      <dgm:prSet loTypeId="urn:microsoft.com/office/officeart/2005/8/layout/radial2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9994CB0-2CD5-4819-8EA9-A3A368A282A5}">
      <dgm:prSet custT="1"/>
      <dgm:spPr/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</a:rPr>
            <a:t>Power Electronics</a:t>
          </a:r>
          <a:endParaRPr lang="en-US" sz="1400" b="0" dirty="0">
            <a:solidFill>
              <a:schemeClr val="bg1"/>
            </a:solidFill>
          </a:endParaRPr>
        </a:p>
      </dgm:t>
    </dgm:pt>
    <dgm:pt modelId="{503C42B9-AD99-4760-8380-9507902707C5}" type="parTrans" cxnId="{58AC159D-1709-4FD2-8D7B-9034D2DC826A}">
      <dgm:prSet/>
      <dgm:spPr/>
      <dgm:t>
        <a:bodyPr/>
        <a:lstStyle/>
        <a:p>
          <a:endParaRPr lang="en-US"/>
        </a:p>
      </dgm:t>
    </dgm:pt>
    <dgm:pt modelId="{7BC1EC39-94C5-41BB-97E4-94C8868E2011}" type="sibTrans" cxnId="{58AC159D-1709-4FD2-8D7B-9034D2DC826A}">
      <dgm:prSet/>
      <dgm:spPr/>
      <dgm:t>
        <a:bodyPr/>
        <a:lstStyle/>
        <a:p>
          <a:endParaRPr lang="en-US"/>
        </a:p>
      </dgm:t>
    </dgm:pt>
    <dgm:pt modelId="{EBD95BFF-4941-44C3-B5EA-F145D0C33CDB}">
      <dgm:prSet custT="1"/>
      <dgm:spPr/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</a:rPr>
            <a:t>Automation &amp; Control </a:t>
          </a:r>
          <a:r>
            <a:rPr lang="en-US" sz="1400" b="0" dirty="0" err="1" smtClean="0">
              <a:solidFill>
                <a:schemeClr val="bg1"/>
              </a:solidFill>
              <a:latin typeface="Arial" pitchFamily="34" charset="0"/>
            </a:rPr>
            <a:t>Engg</a:t>
          </a:r>
          <a:r>
            <a:rPr lang="en-US" sz="1400" b="0" dirty="0" smtClean="0">
              <a:solidFill>
                <a:schemeClr val="bg1"/>
              </a:solidFill>
              <a:latin typeface="Arial" pitchFamily="34" charset="0"/>
            </a:rPr>
            <a:t>.</a:t>
          </a:r>
          <a:endParaRPr lang="en-US" sz="1400" b="0" dirty="0">
            <a:solidFill>
              <a:schemeClr val="bg1"/>
            </a:solidFill>
          </a:endParaRPr>
        </a:p>
      </dgm:t>
    </dgm:pt>
    <dgm:pt modelId="{89067E51-91CD-41A3-9790-BF7316619CA5}" type="parTrans" cxnId="{FE9B74AA-8ACD-4823-A7B8-79D91FFF3C0F}">
      <dgm:prSet/>
      <dgm:spPr/>
      <dgm:t>
        <a:bodyPr/>
        <a:lstStyle/>
        <a:p>
          <a:endParaRPr lang="en-US"/>
        </a:p>
      </dgm:t>
    </dgm:pt>
    <dgm:pt modelId="{EF614508-CDE1-4BD5-B6FC-523A53D6A25C}" type="sibTrans" cxnId="{FE9B74AA-8ACD-4823-A7B8-79D91FFF3C0F}">
      <dgm:prSet/>
      <dgm:spPr/>
      <dgm:t>
        <a:bodyPr/>
        <a:lstStyle/>
        <a:p>
          <a:endParaRPr lang="en-US"/>
        </a:p>
      </dgm:t>
    </dgm:pt>
    <dgm:pt modelId="{1FA94D0E-1B3E-4F2E-AE1E-C236E0CB5626}">
      <dgm:prSet custT="1"/>
      <dgm:spPr/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  <a:latin typeface="Arial" pitchFamily="34" charset="0"/>
            </a:rPr>
            <a:t>Communication Engineering</a:t>
          </a:r>
          <a:endParaRPr lang="en-US" sz="1400" b="0" dirty="0">
            <a:solidFill>
              <a:schemeClr val="tx1"/>
            </a:solidFill>
          </a:endParaRPr>
        </a:p>
      </dgm:t>
    </dgm:pt>
    <dgm:pt modelId="{720B1023-8BC8-44CE-86D9-CF497C771C8A}" type="parTrans" cxnId="{220BED82-7D98-4DD8-B604-4D0429FC83BB}">
      <dgm:prSet/>
      <dgm:spPr/>
      <dgm:t>
        <a:bodyPr/>
        <a:lstStyle/>
        <a:p>
          <a:endParaRPr lang="en-US"/>
        </a:p>
      </dgm:t>
    </dgm:pt>
    <dgm:pt modelId="{67C88B21-52AA-47B8-87DD-E08EEECDBECE}" type="sibTrans" cxnId="{220BED82-7D98-4DD8-B604-4D0429FC83BB}">
      <dgm:prSet/>
      <dgm:spPr/>
      <dgm:t>
        <a:bodyPr/>
        <a:lstStyle/>
        <a:p>
          <a:endParaRPr lang="en-US"/>
        </a:p>
      </dgm:t>
    </dgm:pt>
    <dgm:pt modelId="{35A13514-76AC-4EC0-B88A-2F236FB5497D}">
      <dgm:prSet custT="1"/>
      <dgm:spPr/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</a:rPr>
            <a:t>Integrated Circuits (IC) Design</a:t>
          </a:r>
          <a:endParaRPr lang="en-US" sz="1400" b="0" dirty="0">
            <a:solidFill>
              <a:schemeClr val="bg1"/>
            </a:solidFill>
          </a:endParaRPr>
        </a:p>
      </dgm:t>
    </dgm:pt>
    <dgm:pt modelId="{FDAC4A82-0534-4103-BF68-82CD154AA442}" type="parTrans" cxnId="{98D2B1CB-E791-4B5D-AA44-C0220CF7BAD5}">
      <dgm:prSet/>
      <dgm:spPr/>
      <dgm:t>
        <a:bodyPr/>
        <a:lstStyle/>
        <a:p>
          <a:endParaRPr lang="en-US"/>
        </a:p>
      </dgm:t>
    </dgm:pt>
    <dgm:pt modelId="{A9B48301-3679-4792-A1CB-C1C8050C1136}" type="sibTrans" cxnId="{98D2B1CB-E791-4B5D-AA44-C0220CF7BAD5}">
      <dgm:prSet/>
      <dgm:spPr/>
      <dgm:t>
        <a:bodyPr/>
        <a:lstStyle/>
        <a:p>
          <a:endParaRPr lang="en-US"/>
        </a:p>
      </dgm:t>
    </dgm:pt>
    <dgm:pt modelId="{99DD8874-0C0E-45F7-84B6-E5BAEA62669E}">
      <dgm:prSet custT="1"/>
      <dgm:spPr/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</a:rPr>
            <a:t>Printed Circuit Boards (PCB)</a:t>
          </a:r>
          <a:endParaRPr lang="en-US" sz="1400" b="0" dirty="0">
            <a:solidFill>
              <a:schemeClr val="bg1"/>
            </a:solidFill>
          </a:endParaRPr>
        </a:p>
      </dgm:t>
    </dgm:pt>
    <dgm:pt modelId="{3F8385C6-3CD7-4652-8E74-E7A1FB671C1D}" type="parTrans" cxnId="{550CB5B0-C6F6-48CD-81FB-A423CEAEBD1A}">
      <dgm:prSet/>
      <dgm:spPr/>
      <dgm:t>
        <a:bodyPr/>
        <a:lstStyle/>
        <a:p>
          <a:endParaRPr lang="en-US"/>
        </a:p>
      </dgm:t>
    </dgm:pt>
    <dgm:pt modelId="{94151759-6DB2-4BEC-B484-79D489510F39}" type="sibTrans" cxnId="{550CB5B0-C6F6-48CD-81FB-A423CEAEBD1A}">
      <dgm:prSet/>
      <dgm:spPr/>
      <dgm:t>
        <a:bodyPr/>
        <a:lstStyle/>
        <a:p>
          <a:endParaRPr lang="en-US"/>
        </a:p>
      </dgm:t>
    </dgm:pt>
    <dgm:pt modelId="{DCCB00A2-B781-48CD-AB02-444D3B9860AD}">
      <dgm:prSet custT="1"/>
      <dgm:spPr/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  <a:latin typeface="Arial" pitchFamily="34" charset="0"/>
            </a:rPr>
            <a:t>Centre for S/W Dev.&amp; training  in Advance Database</a:t>
          </a:r>
          <a:endParaRPr lang="en-US" sz="1400" b="0" dirty="0">
            <a:solidFill>
              <a:schemeClr val="tx1"/>
            </a:solidFill>
          </a:endParaRPr>
        </a:p>
      </dgm:t>
    </dgm:pt>
    <dgm:pt modelId="{1A0758FB-203C-453F-9D05-32B1AC0C45B3}" type="sibTrans" cxnId="{9A622770-B643-4B9C-B214-22BDC42E67E9}">
      <dgm:prSet/>
      <dgm:spPr/>
      <dgm:t>
        <a:bodyPr/>
        <a:lstStyle/>
        <a:p>
          <a:endParaRPr lang="en-US"/>
        </a:p>
      </dgm:t>
    </dgm:pt>
    <dgm:pt modelId="{F67A6A32-163D-4C0E-9E7D-7F12857894C9}" type="parTrans" cxnId="{9A622770-B643-4B9C-B214-22BDC42E67E9}">
      <dgm:prSet/>
      <dgm:spPr/>
      <dgm:t>
        <a:bodyPr/>
        <a:lstStyle/>
        <a:p>
          <a:endParaRPr lang="en-US"/>
        </a:p>
      </dgm:t>
    </dgm:pt>
    <dgm:pt modelId="{ABC5EE1B-8D11-4C18-A9D5-0EF7208259A9}">
      <dgm:prSet custT="1"/>
      <dgm:spPr/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SMT Pilot Production Line (Automatic) </a:t>
          </a:r>
          <a:endParaRPr lang="en-US" sz="1400" b="0" dirty="0">
            <a:solidFill>
              <a:schemeClr val="tx1"/>
            </a:solidFill>
          </a:endParaRPr>
        </a:p>
      </dgm:t>
    </dgm:pt>
    <dgm:pt modelId="{4FD22C7A-98EF-407C-8F87-EB8EBC6F1552}" type="sibTrans" cxnId="{1107347A-C32A-4B57-AD06-170F8426A2DF}">
      <dgm:prSet/>
      <dgm:spPr/>
      <dgm:t>
        <a:bodyPr/>
        <a:lstStyle/>
        <a:p>
          <a:endParaRPr lang="en-US"/>
        </a:p>
      </dgm:t>
    </dgm:pt>
    <dgm:pt modelId="{36971FBF-A4F9-4333-8147-DF1B4B57A856}" type="parTrans" cxnId="{1107347A-C32A-4B57-AD06-170F8426A2DF}">
      <dgm:prSet/>
      <dgm:spPr/>
      <dgm:t>
        <a:bodyPr/>
        <a:lstStyle/>
        <a:p>
          <a:endParaRPr lang="en-US"/>
        </a:p>
      </dgm:t>
    </dgm:pt>
    <dgm:pt modelId="{A5DBC74E-C7E7-48F5-B54D-443468F2F6DF}" type="pres">
      <dgm:prSet presAssocID="{4DF3BC95-BCA5-43A1-88FA-45AFB55784D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CF5043-B4FD-4202-B19C-68676A09A1A5}" type="pres">
      <dgm:prSet presAssocID="{4DF3BC95-BCA5-43A1-88FA-45AFB55784DA}" presName="cycle" presStyleCnt="0"/>
      <dgm:spPr/>
    </dgm:pt>
    <dgm:pt modelId="{F0D4658F-3250-458A-8604-7435545F69F8}" type="pres">
      <dgm:prSet presAssocID="{4DF3BC95-BCA5-43A1-88FA-45AFB55784DA}" presName="centerShape" presStyleCnt="0"/>
      <dgm:spPr/>
    </dgm:pt>
    <dgm:pt modelId="{08EBFD5B-5C1F-459C-93D5-0CD5B9FAA85A}" type="pres">
      <dgm:prSet presAssocID="{4DF3BC95-BCA5-43A1-88FA-45AFB55784DA}" presName="connSite" presStyleLbl="node1" presStyleIdx="0" presStyleCnt="8"/>
      <dgm:spPr/>
    </dgm:pt>
    <dgm:pt modelId="{079C67D9-EA52-47D2-A4C5-33814954ECD4}" type="pres">
      <dgm:prSet presAssocID="{4DF3BC95-BCA5-43A1-88FA-45AFB55784DA}" presName="visible" presStyleLbl="node1" presStyleIdx="0" presStyleCnt="8" custScaleX="112691" custScaleY="80890"/>
      <dgm:spPr>
        <a:prstGeom prst="ellipse">
          <a:avLst/>
        </a:prstGeom>
        <a:solidFill>
          <a:srgbClr val="98B2A6"/>
        </a:solidFill>
      </dgm:spPr>
      <dgm:t>
        <a:bodyPr/>
        <a:lstStyle/>
        <a:p>
          <a:endParaRPr lang="en-US"/>
        </a:p>
      </dgm:t>
    </dgm:pt>
    <dgm:pt modelId="{4877C97F-8E2C-4EDD-A19F-C848E2B51AC9}" type="pres">
      <dgm:prSet presAssocID="{503C42B9-AD99-4760-8380-9507902707C5}" presName="Name25" presStyleLbl="parChTrans1D1" presStyleIdx="0" presStyleCnt="7"/>
      <dgm:spPr/>
      <dgm:t>
        <a:bodyPr/>
        <a:lstStyle/>
        <a:p>
          <a:endParaRPr lang="en-US"/>
        </a:p>
      </dgm:t>
    </dgm:pt>
    <dgm:pt modelId="{85E92AAA-5A7B-4C6F-A0AF-F72941FE000B}" type="pres">
      <dgm:prSet presAssocID="{A9994CB0-2CD5-4819-8EA9-A3A368A282A5}" presName="node" presStyleCnt="0"/>
      <dgm:spPr/>
    </dgm:pt>
    <dgm:pt modelId="{80C5453D-3F61-4614-982C-07718CD7B831}" type="pres">
      <dgm:prSet presAssocID="{A9994CB0-2CD5-4819-8EA9-A3A368A282A5}" presName="parentNode" presStyleLbl="node1" presStyleIdx="1" presStyleCnt="8" custScaleX="211858" custScaleY="165695" custLinFactX="-100000" custLinFactY="12261" custLinFactNeighborX="-12340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5EFC8-EF93-47DF-A090-559AE1A70AD3}" type="pres">
      <dgm:prSet presAssocID="{A9994CB0-2CD5-4819-8EA9-A3A368A282A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12916-80AA-40FD-AF81-D7D97DE9473E}" type="pres">
      <dgm:prSet presAssocID="{720B1023-8BC8-44CE-86D9-CF497C771C8A}" presName="Name25" presStyleLbl="parChTrans1D1" presStyleIdx="1" presStyleCnt="7"/>
      <dgm:spPr/>
      <dgm:t>
        <a:bodyPr/>
        <a:lstStyle/>
        <a:p>
          <a:endParaRPr lang="en-US"/>
        </a:p>
      </dgm:t>
    </dgm:pt>
    <dgm:pt modelId="{F838D72A-7E95-4B7C-B756-CA7708FB8838}" type="pres">
      <dgm:prSet presAssocID="{1FA94D0E-1B3E-4F2E-AE1E-C236E0CB5626}" presName="node" presStyleCnt="0"/>
      <dgm:spPr/>
    </dgm:pt>
    <dgm:pt modelId="{0B533A63-9043-4AF3-B647-ED5923A6F6B3}" type="pres">
      <dgm:prSet presAssocID="{1FA94D0E-1B3E-4F2E-AE1E-C236E0CB5626}" presName="parentNode" presStyleLbl="node1" presStyleIdx="2" presStyleCnt="8" custScaleX="273779" custScaleY="163333" custLinFactX="113171" custLinFactY="100000" custLinFactNeighborX="200000" custLinFactNeighborY="1194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EA6EC-DF83-4531-BFE6-A33C2F7DF3ED}" type="pres">
      <dgm:prSet presAssocID="{1FA94D0E-1B3E-4F2E-AE1E-C236E0CB562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A0420-5622-49D4-945E-F0C0BD0F85FE}" type="pres">
      <dgm:prSet presAssocID="{89067E51-91CD-41A3-9790-BF7316619CA5}" presName="Name25" presStyleLbl="parChTrans1D1" presStyleIdx="2" presStyleCnt="7"/>
      <dgm:spPr/>
      <dgm:t>
        <a:bodyPr/>
        <a:lstStyle/>
        <a:p>
          <a:endParaRPr lang="en-US"/>
        </a:p>
      </dgm:t>
    </dgm:pt>
    <dgm:pt modelId="{29F197A5-7EED-44DD-923A-83B715A4E955}" type="pres">
      <dgm:prSet presAssocID="{EBD95BFF-4941-44C3-B5EA-F145D0C33CDB}" presName="node" presStyleCnt="0"/>
      <dgm:spPr/>
    </dgm:pt>
    <dgm:pt modelId="{4F9A313F-D6E1-4193-B69F-4D0FC53E96E9}" type="pres">
      <dgm:prSet presAssocID="{EBD95BFF-4941-44C3-B5EA-F145D0C33CDB}" presName="parentNode" presStyleLbl="node1" presStyleIdx="3" presStyleCnt="8" custScaleX="217927" custScaleY="190693" custLinFactX="92503" custLinFactNeighborX="100000" custLinFactNeighborY="-999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98CAD-DC94-4AF3-BA38-9A4A4E5D8524}" type="pres">
      <dgm:prSet presAssocID="{EBD95BFF-4941-44C3-B5EA-F145D0C33CD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0DA23-ADB8-4882-9B7A-0E7F080B5B90}" type="pres">
      <dgm:prSet presAssocID="{FDAC4A82-0534-4103-BF68-82CD154AA442}" presName="Name25" presStyleLbl="parChTrans1D1" presStyleIdx="3" presStyleCnt="7"/>
      <dgm:spPr/>
      <dgm:t>
        <a:bodyPr/>
        <a:lstStyle/>
        <a:p>
          <a:endParaRPr lang="en-US"/>
        </a:p>
      </dgm:t>
    </dgm:pt>
    <dgm:pt modelId="{24355691-105D-4D03-9DF6-F4B901646ED7}" type="pres">
      <dgm:prSet presAssocID="{35A13514-76AC-4EC0-B88A-2F236FB5497D}" presName="node" presStyleCnt="0"/>
      <dgm:spPr/>
    </dgm:pt>
    <dgm:pt modelId="{F8ACE1F4-EBA8-4E96-80C6-ACFBE5D59938}" type="pres">
      <dgm:prSet presAssocID="{35A13514-76AC-4EC0-B88A-2F236FB5497D}" presName="parentNode" presStyleLbl="node1" presStyleIdx="4" presStyleCnt="8" custScaleX="222558" custScaleY="198441" custLinFactX="-14210" custLinFactY="-100000" custLinFactNeighborX="-100000" custLinFactNeighborY="-1559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9D2B9-8D07-4496-BB6B-355DFB6153AE}" type="pres">
      <dgm:prSet presAssocID="{35A13514-76AC-4EC0-B88A-2F236FB5497D}" presName="childNode" presStyleLbl="revTx" presStyleIdx="0" presStyleCnt="0">
        <dgm:presLayoutVars>
          <dgm:bulletEnabled val="1"/>
        </dgm:presLayoutVars>
      </dgm:prSet>
      <dgm:spPr/>
    </dgm:pt>
    <dgm:pt modelId="{1BD4FD6B-CB31-4FE1-9318-EE7FC339B863}" type="pres">
      <dgm:prSet presAssocID="{36971FBF-A4F9-4333-8147-DF1B4B57A856}" presName="Name25" presStyleLbl="parChTrans1D1" presStyleIdx="4" presStyleCnt="7"/>
      <dgm:spPr/>
      <dgm:t>
        <a:bodyPr/>
        <a:lstStyle/>
        <a:p>
          <a:endParaRPr lang="en-US"/>
        </a:p>
      </dgm:t>
    </dgm:pt>
    <dgm:pt modelId="{40650700-07BE-49CF-BE1D-457E45092ECD}" type="pres">
      <dgm:prSet presAssocID="{ABC5EE1B-8D11-4C18-A9D5-0EF7208259A9}" presName="node" presStyleCnt="0"/>
      <dgm:spPr/>
    </dgm:pt>
    <dgm:pt modelId="{573D774A-DEED-4173-8EA2-C99C68D213E9}" type="pres">
      <dgm:prSet presAssocID="{ABC5EE1B-8D11-4C18-A9D5-0EF7208259A9}" presName="parentNode" presStyleLbl="node1" presStyleIdx="5" presStyleCnt="8" custScaleX="234246" custScaleY="219311" custLinFactX="100000" custLinFactNeighborX="178250" custLinFactNeighborY="379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0EBFE-C62A-4B91-B93D-E5452A64C782}" type="pres">
      <dgm:prSet presAssocID="{ABC5EE1B-8D11-4C18-A9D5-0EF7208259A9}" presName="childNode" presStyleLbl="revTx" presStyleIdx="0" presStyleCnt="0">
        <dgm:presLayoutVars>
          <dgm:bulletEnabled val="1"/>
        </dgm:presLayoutVars>
      </dgm:prSet>
      <dgm:spPr/>
    </dgm:pt>
    <dgm:pt modelId="{FD0EF36D-9FC9-48C7-8352-3291CD81550C}" type="pres">
      <dgm:prSet presAssocID="{3F8385C6-3CD7-4652-8E74-E7A1FB671C1D}" presName="Name25" presStyleLbl="parChTrans1D1" presStyleIdx="5" presStyleCnt="7"/>
      <dgm:spPr/>
      <dgm:t>
        <a:bodyPr/>
        <a:lstStyle/>
        <a:p>
          <a:endParaRPr lang="en-US"/>
        </a:p>
      </dgm:t>
    </dgm:pt>
    <dgm:pt modelId="{076D31A5-C497-4244-8055-CC6FA80F62E8}" type="pres">
      <dgm:prSet presAssocID="{99DD8874-0C0E-45F7-84B6-E5BAEA62669E}" presName="node" presStyleCnt="0"/>
      <dgm:spPr/>
    </dgm:pt>
    <dgm:pt modelId="{3D896004-57AF-4F38-B9BF-5ED291E90D8E}" type="pres">
      <dgm:prSet presAssocID="{99DD8874-0C0E-45F7-84B6-E5BAEA62669E}" presName="parentNode" presStyleLbl="node1" presStyleIdx="6" presStyleCnt="8" custScaleX="255585" custScaleY="191045" custLinFactNeighborX="-4104" custLinFactNeighborY="-147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2AFF5-722C-4458-A6F8-BD1366860E93}" type="pres">
      <dgm:prSet presAssocID="{99DD8874-0C0E-45F7-84B6-E5BAEA62669E}" presName="childNode" presStyleLbl="revTx" presStyleIdx="0" presStyleCnt="0">
        <dgm:presLayoutVars>
          <dgm:bulletEnabled val="1"/>
        </dgm:presLayoutVars>
      </dgm:prSet>
      <dgm:spPr/>
    </dgm:pt>
    <dgm:pt modelId="{560BE598-F082-47F7-B87D-64915ACA2275}" type="pres">
      <dgm:prSet presAssocID="{F67A6A32-163D-4C0E-9E7D-7F12857894C9}" presName="Name25" presStyleLbl="parChTrans1D1" presStyleIdx="6" presStyleCnt="7"/>
      <dgm:spPr/>
      <dgm:t>
        <a:bodyPr/>
        <a:lstStyle/>
        <a:p>
          <a:endParaRPr lang="en-US"/>
        </a:p>
      </dgm:t>
    </dgm:pt>
    <dgm:pt modelId="{5DE49FD1-07E2-48A1-B676-F12812BA81EE}" type="pres">
      <dgm:prSet presAssocID="{DCCB00A2-B781-48CD-AB02-444D3B9860AD}" presName="node" presStyleCnt="0"/>
      <dgm:spPr/>
    </dgm:pt>
    <dgm:pt modelId="{B7D91123-6A76-42A0-8EE9-2E9F81A10756}" type="pres">
      <dgm:prSet presAssocID="{DCCB00A2-B781-48CD-AB02-444D3B9860AD}" presName="parentNode" presStyleLbl="node1" presStyleIdx="7" presStyleCnt="8" custScaleX="244438" custScaleY="182984" custLinFactX="-100000" custLinFactY="-8419" custLinFactNeighborX="-13542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BE16C-CC11-49CA-BF44-32FEDF907C6A}" type="pres">
      <dgm:prSet presAssocID="{DCCB00A2-B781-48CD-AB02-444D3B9860A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958857F-9E93-442F-B3E0-A4EEF46A879F}" type="presOf" srcId="{503C42B9-AD99-4760-8380-9507902707C5}" destId="{4877C97F-8E2C-4EDD-A19F-C848E2B51AC9}" srcOrd="0" destOrd="0" presId="urn:microsoft.com/office/officeart/2005/8/layout/radial2"/>
    <dgm:cxn modelId="{58AC159D-1709-4FD2-8D7B-9034D2DC826A}" srcId="{4DF3BC95-BCA5-43A1-88FA-45AFB55784DA}" destId="{A9994CB0-2CD5-4819-8EA9-A3A368A282A5}" srcOrd="0" destOrd="0" parTransId="{503C42B9-AD99-4760-8380-9507902707C5}" sibTransId="{7BC1EC39-94C5-41BB-97E4-94C8868E2011}"/>
    <dgm:cxn modelId="{550CB5B0-C6F6-48CD-81FB-A423CEAEBD1A}" srcId="{4DF3BC95-BCA5-43A1-88FA-45AFB55784DA}" destId="{99DD8874-0C0E-45F7-84B6-E5BAEA62669E}" srcOrd="5" destOrd="0" parTransId="{3F8385C6-3CD7-4652-8E74-E7A1FB671C1D}" sibTransId="{94151759-6DB2-4BEC-B484-79D489510F39}"/>
    <dgm:cxn modelId="{DCCC23DE-9C95-4297-8266-EBE10D89B640}" type="presOf" srcId="{A9994CB0-2CD5-4819-8EA9-A3A368A282A5}" destId="{80C5453D-3F61-4614-982C-07718CD7B831}" srcOrd="0" destOrd="0" presId="urn:microsoft.com/office/officeart/2005/8/layout/radial2"/>
    <dgm:cxn modelId="{08261B63-C5A3-4402-BB65-E53509887417}" type="presOf" srcId="{3F8385C6-3CD7-4652-8E74-E7A1FB671C1D}" destId="{FD0EF36D-9FC9-48C7-8352-3291CD81550C}" srcOrd="0" destOrd="0" presId="urn:microsoft.com/office/officeart/2005/8/layout/radial2"/>
    <dgm:cxn modelId="{1107347A-C32A-4B57-AD06-170F8426A2DF}" srcId="{4DF3BC95-BCA5-43A1-88FA-45AFB55784DA}" destId="{ABC5EE1B-8D11-4C18-A9D5-0EF7208259A9}" srcOrd="4" destOrd="0" parTransId="{36971FBF-A4F9-4333-8147-DF1B4B57A856}" sibTransId="{4FD22C7A-98EF-407C-8F87-EB8EBC6F1552}"/>
    <dgm:cxn modelId="{EA41FFFF-532B-4370-B40D-2CBC6CBD93AD}" type="presOf" srcId="{DCCB00A2-B781-48CD-AB02-444D3B9860AD}" destId="{B7D91123-6A76-42A0-8EE9-2E9F81A10756}" srcOrd="0" destOrd="0" presId="urn:microsoft.com/office/officeart/2005/8/layout/radial2"/>
    <dgm:cxn modelId="{220BED82-7D98-4DD8-B604-4D0429FC83BB}" srcId="{4DF3BC95-BCA5-43A1-88FA-45AFB55784DA}" destId="{1FA94D0E-1B3E-4F2E-AE1E-C236E0CB5626}" srcOrd="1" destOrd="0" parTransId="{720B1023-8BC8-44CE-86D9-CF497C771C8A}" sibTransId="{67C88B21-52AA-47B8-87DD-E08EEECDBECE}"/>
    <dgm:cxn modelId="{9B41586F-CBAA-41AD-AA4F-9E38C736B823}" type="presOf" srcId="{F67A6A32-163D-4C0E-9E7D-7F12857894C9}" destId="{560BE598-F082-47F7-B87D-64915ACA2275}" srcOrd="0" destOrd="0" presId="urn:microsoft.com/office/officeart/2005/8/layout/radial2"/>
    <dgm:cxn modelId="{465B228A-610A-41DA-B5BF-789161510E12}" type="presOf" srcId="{35A13514-76AC-4EC0-B88A-2F236FB5497D}" destId="{F8ACE1F4-EBA8-4E96-80C6-ACFBE5D59938}" srcOrd="0" destOrd="0" presId="urn:microsoft.com/office/officeart/2005/8/layout/radial2"/>
    <dgm:cxn modelId="{98D2B1CB-E791-4B5D-AA44-C0220CF7BAD5}" srcId="{4DF3BC95-BCA5-43A1-88FA-45AFB55784DA}" destId="{35A13514-76AC-4EC0-B88A-2F236FB5497D}" srcOrd="3" destOrd="0" parTransId="{FDAC4A82-0534-4103-BF68-82CD154AA442}" sibTransId="{A9B48301-3679-4792-A1CB-C1C8050C1136}"/>
    <dgm:cxn modelId="{3A9F8E6F-5652-4BC8-9C93-6D5DC7E997FA}" type="presOf" srcId="{1FA94D0E-1B3E-4F2E-AE1E-C236E0CB5626}" destId="{0B533A63-9043-4AF3-B647-ED5923A6F6B3}" srcOrd="0" destOrd="0" presId="urn:microsoft.com/office/officeart/2005/8/layout/radial2"/>
    <dgm:cxn modelId="{6887B4CD-9FF2-4AD0-9A92-980012E641B6}" type="presOf" srcId="{89067E51-91CD-41A3-9790-BF7316619CA5}" destId="{815A0420-5622-49D4-945E-F0C0BD0F85FE}" srcOrd="0" destOrd="0" presId="urn:microsoft.com/office/officeart/2005/8/layout/radial2"/>
    <dgm:cxn modelId="{EF774E98-5E72-4A0C-A5DB-DF8680304558}" type="presOf" srcId="{4DF3BC95-BCA5-43A1-88FA-45AFB55784DA}" destId="{A5DBC74E-C7E7-48F5-B54D-443468F2F6DF}" srcOrd="0" destOrd="0" presId="urn:microsoft.com/office/officeart/2005/8/layout/radial2"/>
    <dgm:cxn modelId="{5A5550A9-68A5-49A5-AF6E-E6D8C70FD46C}" type="presOf" srcId="{FDAC4A82-0534-4103-BF68-82CD154AA442}" destId="{F890DA23-ADB8-4882-9B7A-0E7F080B5B90}" srcOrd="0" destOrd="0" presId="urn:microsoft.com/office/officeart/2005/8/layout/radial2"/>
    <dgm:cxn modelId="{0D0FECFB-7C5A-4950-B133-1643240BB0EE}" type="presOf" srcId="{36971FBF-A4F9-4333-8147-DF1B4B57A856}" destId="{1BD4FD6B-CB31-4FE1-9318-EE7FC339B863}" srcOrd="0" destOrd="0" presId="urn:microsoft.com/office/officeart/2005/8/layout/radial2"/>
    <dgm:cxn modelId="{5DAE9164-7F66-4591-BEC3-79D310290F1B}" type="presOf" srcId="{EBD95BFF-4941-44C3-B5EA-F145D0C33CDB}" destId="{4F9A313F-D6E1-4193-B69F-4D0FC53E96E9}" srcOrd="0" destOrd="0" presId="urn:microsoft.com/office/officeart/2005/8/layout/radial2"/>
    <dgm:cxn modelId="{72A39594-6920-4DD1-BB33-AE263BA4FAE0}" type="presOf" srcId="{720B1023-8BC8-44CE-86D9-CF497C771C8A}" destId="{C4012916-80AA-40FD-AF81-D7D97DE9473E}" srcOrd="0" destOrd="0" presId="urn:microsoft.com/office/officeart/2005/8/layout/radial2"/>
    <dgm:cxn modelId="{FE9B74AA-8ACD-4823-A7B8-79D91FFF3C0F}" srcId="{4DF3BC95-BCA5-43A1-88FA-45AFB55784DA}" destId="{EBD95BFF-4941-44C3-B5EA-F145D0C33CDB}" srcOrd="2" destOrd="0" parTransId="{89067E51-91CD-41A3-9790-BF7316619CA5}" sibTransId="{EF614508-CDE1-4BD5-B6FC-523A53D6A25C}"/>
    <dgm:cxn modelId="{70E357E7-D746-4BBF-B07C-12C3EBAF06EB}" type="presOf" srcId="{99DD8874-0C0E-45F7-84B6-E5BAEA62669E}" destId="{3D896004-57AF-4F38-B9BF-5ED291E90D8E}" srcOrd="0" destOrd="0" presId="urn:microsoft.com/office/officeart/2005/8/layout/radial2"/>
    <dgm:cxn modelId="{9A622770-B643-4B9C-B214-22BDC42E67E9}" srcId="{4DF3BC95-BCA5-43A1-88FA-45AFB55784DA}" destId="{DCCB00A2-B781-48CD-AB02-444D3B9860AD}" srcOrd="6" destOrd="0" parTransId="{F67A6A32-163D-4C0E-9E7D-7F12857894C9}" sibTransId="{1A0758FB-203C-453F-9D05-32B1AC0C45B3}"/>
    <dgm:cxn modelId="{0B671B73-12A1-42BD-9A06-3CC41017D137}" type="presOf" srcId="{ABC5EE1B-8D11-4C18-A9D5-0EF7208259A9}" destId="{573D774A-DEED-4173-8EA2-C99C68D213E9}" srcOrd="0" destOrd="0" presId="urn:microsoft.com/office/officeart/2005/8/layout/radial2"/>
    <dgm:cxn modelId="{6BD9CF12-52B4-4DA1-9E2D-0CB9B2A4B1A2}" type="presParOf" srcId="{A5DBC74E-C7E7-48F5-B54D-443468F2F6DF}" destId="{ECCF5043-B4FD-4202-B19C-68676A09A1A5}" srcOrd="0" destOrd="0" presId="urn:microsoft.com/office/officeart/2005/8/layout/radial2"/>
    <dgm:cxn modelId="{2A297EF7-A9A7-4333-88CE-F65BF77F45EB}" type="presParOf" srcId="{ECCF5043-B4FD-4202-B19C-68676A09A1A5}" destId="{F0D4658F-3250-458A-8604-7435545F69F8}" srcOrd="0" destOrd="0" presId="urn:microsoft.com/office/officeart/2005/8/layout/radial2"/>
    <dgm:cxn modelId="{5B59325D-C9AD-4DE3-90C0-54A88468B967}" type="presParOf" srcId="{F0D4658F-3250-458A-8604-7435545F69F8}" destId="{08EBFD5B-5C1F-459C-93D5-0CD5B9FAA85A}" srcOrd="0" destOrd="0" presId="urn:microsoft.com/office/officeart/2005/8/layout/radial2"/>
    <dgm:cxn modelId="{81AB34C2-109C-459C-B3FC-0139BD0C9B00}" type="presParOf" srcId="{F0D4658F-3250-458A-8604-7435545F69F8}" destId="{079C67D9-EA52-47D2-A4C5-33814954ECD4}" srcOrd="1" destOrd="0" presId="urn:microsoft.com/office/officeart/2005/8/layout/radial2"/>
    <dgm:cxn modelId="{557CA6F1-C42D-45BB-BEB8-C48F4A977946}" type="presParOf" srcId="{ECCF5043-B4FD-4202-B19C-68676A09A1A5}" destId="{4877C97F-8E2C-4EDD-A19F-C848E2B51AC9}" srcOrd="1" destOrd="0" presId="urn:microsoft.com/office/officeart/2005/8/layout/radial2"/>
    <dgm:cxn modelId="{27B80637-0A99-460F-ABB7-F3A1A3016210}" type="presParOf" srcId="{ECCF5043-B4FD-4202-B19C-68676A09A1A5}" destId="{85E92AAA-5A7B-4C6F-A0AF-F72941FE000B}" srcOrd="2" destOrd="0" presId="urn:microsoft.com/office/officeart/2005/8/layout/radial2"/>
    <dgm:cxn modelId="{F4165E00-A5C9-43F9-A95C-892FEA90B66A}" type="presParOf" srcId="{85E92AAA-5A7B-4C6F-A0AF-F72941FE000B}" destId="{80C5453D-3F61-4614-982C-07718CD7B831}" srcOrd="0" destOrd="0" presId="urn:microsoft.com/office/officeart/2005/8/layout/radial2"/>
    <dgm:cxn modelId="{24F06ADD-A593-4BE9-86C7-843EACCB2453}" type="presParOf" srcId="{85E92AAA-5A7B-4C6F-A0AF-F72941FE000B}" destId="{7265EFC8-EF93-47DF-A090-559AE1A70AD3}" srcOrd="1" destOrd="0" presId="urn:microsoft.com/office/officeart/2005/8/layout/radial2"/>
    <dgm:cxn modelId="{B63C8A36-DAA0-4886-A79D-7114BC9D3878}" type="presParOf" srcId="{ECCF5043-B4FD-4202-B19C-68676A09A1A5}" destId="{C4012916-80AA-40FD-AF81-D7D97DE9473E}" srcOrd="3" destOrd="0" presId="urn:microsoft.com/office/officeart/2005/8/layout/radial2"/>
    <dgm:cxn modelId="{A5063EC3-D92E-4DBB-8F09-C53523C98D2F}" type="presParOf" srcId="{ECCF5043-B4FD-4202-B19C-68676A09A1A5}" destId="{F838D72A-7E95-4B7C-B756-CA7708FB8838}" srcOrd="4" destOrd="0" presId="urn:microsoft.com/office/officeart/2005/8/layout/radial2"/>
    <dgm:cxn modelId="{FF3552C4-3DAC-419B-BD6E-D103D6BF7F24}" type="presParOf" srcId="{F838D72A-7E95-4B7C-B756-CA7708FB8838}" destId="{0B533A63-9043-4AF3-B647-ED5923A6F6B3}" srcOrd="0" destOrd="0" presId="urn:microsoft.com/office/officeart/2005/8/layout/radial2"/>
    <dgm:cxn modelId="{0F798E12-D738-4560-923E-65DE69975743}" type="presParOf" srcId="{F838D72A-7E95-4B7C-B756-CA7708FB8838}" destId="{F1AEA6EC-DF83-4531-BFE6-A33C2F7DF3ED}" srcOrd="1" destOrd="0" presId="urn:microsoft.com/office/officeart/2005/8/layout/radial2"/>
    <dgm:cxn modelId="{D39443BE-9F9B-4FCC-9FEA-789F4D6E53D5}" type="presParOf" srcId="{ECCF5043-B4FD-4202-B19C-68676A09A1A5}" destId="{815A0420-5622-49D4-945E-F0C0BD0F85FE}" srcOrd="5" destOrd="0" presId="urn:microsoft.com/office/officeart/2005/8/layout/radial2"/>
    <dgm:cxn modelId="{4FC4085B-13BF-4489-AEE2-75DE930EA73C}" type="presParOf" srcId="{ECCF5043-B4FD-4202-B19C-68676A09A1A5}" destId="{29F197A5-7EED-44DD-923A-83B715A4E955}" srcOrd="6" destOrd="0" presId="urn:microsoft.com/office/officeart/2005/8/layout/radial2"/>
    <dgm:cxn modelId="{C01C19AC-60AD-43A0-A7EB-874875A04DD9}" type="presParOf" srcId="{29F197A5-7EED-44DD-923A-83B715A4E955}" destId="{4F9A313F-D6E1-4193-B69F-4D0FC53E96E9}" srcOrd="0" destOrd="0" presId="urn:microsoft.com/office/officeart/2005/8/layout/radial2"/>
    <dgm:cxn modelId="{610AD497-2754-48DD-BAAC-E9F9928AABC7}" type="presParOf" srcId="{29F197A5-7EED-44DD-923A-83B715A4E955}" destId="{B0998CAD-DC94-4AF3-BA38-9A4A4E5D8524}" srcOrd="1" destOrd="0" presId="urn:microsoft.com/office/officeart/2005/8/layout/radial2"/>
    <dgm:cxn modelId="{2E03C247-F27B-48B5-9771-5FBE161E50A3}" type="presParOf" srcId="{ECCF5043-B4FD-4202-B19C-68676A09A1A5}" destId="{F890DA23-ADB8-4882-9B7A-0E7F080B5B90}" srcOrd="7" destOrd="0" presId="urn:microsoft.com/office/officeart/2005/8/layout/radial2"/>
    <dgm:cxn modelId="{7AC09B61-8BF7-4092-8A74-190D14CCB058}" type="presParOf" srcId="{ECCF5043-B4FD-4202-B19C-68676A09A1A5}" destId="{24355691-105D-4D03-9DF6-F4B901646ED7}" srcOrd="8" destOrd="0" presId="urn:microsoft.com/office/officeart/2005/8/layout/radial2"/>
    <dgm:cxn modelId="{86526797-0ABD-49C9-AC20-8F4451792A2B}" type="presParOf" srcId="{24355691-105D-4D03-9DF6-F4B901646ED7}" destId="{F8ACE1F4-EBA8-4E96-80C6-ACFBE5D59938}" srcOrd="0" destOrd="0" presId="urn:microsoft.com/office/officeart/2005/8/layout/radial2"/>
    <dgm:cxn modelId="{E82BBD0E-7253-4DA1-8701-4DD6350C9CED}" type="presParOf" srcId="{24355691-105D-4D03-9DF6-F4B901646ED7}" destId="{04F9D2B9-8D07-4496-BB6B-355DFB6153AE}" srcOrd="1" destOrd="0" presId="urn:microsoft.com/office/officeart/2005/8/layout/radial2"/>
    <dgm:cxn modelId="{6A739123-725D-4A7F-BB04-60819BBE4956}" type="presParOf" srcId="{ECCF5043-B4FD-4202-B19C-68676A09A1A5}" destId="{1BD4FD6B-CB31-4FE1-9318-EE7FC339B863}" srcOrd="9" destOrd="0" presId="urn:microsoft.com/office/officeart/2005/8/layout/radial2"/>
    <dgm:cxn modelId="{BBE1F7A3-CBC3-45D5-B176-C96032B0B400}" type="presParOf" srcId="{ECCF5043-B4FD-4202-B19C-68676A09A1A5}" destId="{40650700-07BE-49CF-BE1D-457E45092ECD}" srcOrd="10" destOrd="0" presId="urn:microsoft.com/office/officeart/2005/8/layout/radial2"/>
    <dgm:cxn modelId="{D8D11D16-7CE8-40A3-ACD4-8340C65B7EE9}" type="presParOf" srcId="{40650700-07BE-49CF-BE1D-457E45092ECD}" destId="{573D774A-DEED-4173-8EA2-C99C68D213E9}" srcOrd="0" destOrd="0" presId="urn:microsoft.com/office/officeart/2005/8/layout/radial2"/>
    <dgm:cxn modelId="{1748FE53-5CAC-44CA-8057-6CE120902192}" type="presParOf" srcId="{40650700-07BE-49CF-BE1D-457E45092ECD}" destId="{0AE0EBFE-C62A-4B91-B93D-E5452A64C782}" srcOrd="1" destOrd="0" presId="urn:microsoft.com/office/officeart/2005/8/layout/radial2"/>
    <dgm:cxn modelId="{AC416A7D-AEDC-4D4B-9EA3-8F3FE8B8F73D}" type="presParOf" srcId="{ECCF5043-B4FD-4202-B19C-68676A09A1A5}" destId="{FD0EF36D-9FC9-48C7-8352-3291CD81550C}" srcOrd="11" destOrd="0" presId="urn:microsoft.com/office/officeart/2005/8/layout/radial2"/>
    <dgm:cxn modelId="{DA600EC6-9926-41F3-8EA5-206DFBBAA7AA}" type="presParOf" srcId="{ECCF5043-B4FD-4202-B19C-68676A09A1A5}" destId="{076D31A5-C497-4244-8055-CC6FA80F62E8}" srcOrd="12" destOrd="0" presId="urn:microsoft.com/office/officeart/2005/8/layout/radial2"/>
    <dgm:cxn modelId="{EF8055A7-AA5A-434B-9A9F-DABC33DB6C4D}" type="presParOf" srcId="{076D31A5-C497-4244-8055-CC6FA80F62E8}" destId="{3D896004-57AF-4F38-B9BF-5ED291E90D8E}" srcOrd="0" destOrd="0" presId="urn:microsoft.com/office/officeart/2005/8/layout/radial2"/>
    <dgm:cxn modelId="{0433B1F0-2F1E-4844-9130-97D438F85F31}" type="presParOf" srcId="{076D31A5-C497-4244-8055-CC6FA80F62E8}" destId="{24E2AFF5-722C-4458-A6F8-BD1366860E93}" srcOrd="1" destOrd="0" presId="urn:microsoft.com/office/officeart/2005/8/layout/radial2"/>
    <dgm:cxn modelId="{9EF68FFD-0335-477B-9718-DEC3CA56F894}" type="presParOf" srcId="{ECCF5043-B4FD-4202-B19C-68676A09A1A5}" destId="{560BE598-F082-47F7-B87D-64915ACA2275}" srcOrd="13" destOrd="0" presId="urn:microsoft.com/office/officeart/2005/8/layout/radial2"/>
    <dgm:cxn modelId="{B8FCA0D9-1B4C-4319-9895-784604547A8E}" type="presParOf" srcId="{ECCF5043-B4FD-4202-B19C-68676A09A1A5}" destId="{5DE49FD1-07E2-48A1-B676-F12812BA81EE}" srcOrd="14" destOrd="0" presId="urn:microsoft.com/office/officeart/2005/8/layout/radial2"/>
    <dgm:cxn modelId="{789C0188-BDDC-4FCF-BEA4-93439795EBDE}" type="presParOf" srcId="{5DE49FD1-07E2-48A1-B676-F12812BA81EE}" destId="{B7D91123-6A76-42A0-8EE9-2E9F81A10756}" srcOrd="0" destOrd="0" presId="urn:microsoft.com/office/officeart/2005/8/layout/radial2"/>
    <dgm:cxn modelId="{468CEF99-C943-47D1-8907-917F385D36C3}" type="presParOf" srcId="{5DE49FD1-07E2-48A1-B676-F12812BA81EE}" destId="{B8FBE16C-CC11-49CA-BF44-32FEDF907C6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6" tIns="45753" rIns="91506" bIns="45753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6" tIns="45753" rIns="91506" bIns="45753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6" tIns="45753" rIns="91506" bIns="45753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6" tIns="45753" rIns="91506" bIns="45753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6B9A7A7-BCE2-4CAB-AEFD-20174D575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4977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6" tIns="45753" rIns="91506" bIns="45753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6" tIns="45753" rIns="91506" bIns="45753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6" tIns="45753" rIns="91506" bIns="457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6" tIns="45753" rIns="91506" bIns="45753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6" tIns="45753" rIns="91506" bIns="45753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6D70DAA-2465-4BC1-9642-A234E06CD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5593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874B5-2AF9-4731-ADE7-5B61FE85F7B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98276-11D3-4149-A755-F71829C7680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32DA6-6047-45C8-AA5F-FFB8F76C01E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41CA5C-3417-4CAE-B9E9-43A08795FCEC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0B9BB5-5CA4-424B-90F5-C7A20775D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17A14C-AE47-46C8-8994-C81E2DD9BDDB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30012D-DC71-4F3D-972C-93D7B6A4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52563D-75BA-46EA-9972-1A1C911F7EF7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8FF423-6B27-4865-9BA1-666C4F05F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68AAA0-AA75-4FD0-9869-09BF04F08332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30620D-B076-4A50-BC4E-5147D98E0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6B8652-ADA6-4DC0-A61D-1772C87CD0DC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AC34AB-F52D-426F-834A-4B524C1A0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12387C-7485-415C-9CEE-557230ACF89E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40945D-53E2-4D25-A356-A06158EDD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370454-3D5D-4EB8-A77F-A8537BCF124A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910B67-D27C-4E83-B7F4-87C1EFF6E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70104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2E6B7-DBF4-4D9C-ADCE-AD90A859E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E902-4C9A-4B3F-8F4B-47C7E72AD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280BB6CC-72C2-4289-8C66-E5E6EC14F243}" type="datetimeFigureOut">
              <a:rPr lang="en-US"/>
              <a:pPr>
                <a:defRPr/>
              </a:pPr>
              <a:t>7/2/2015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9F965411-11B9-4095-B699-6EABB45F4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7" r:id="rId8"/>
    <p:sldLayoutId id="2147483738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ChangeArrowheads="1"/>
          </p:cNvSpPr>
          <p:nvPr/>
        </p:nvSpPr>
        <p:spPr bwMode="auto">
          <a:xfrm>
            <a:off x="457200" y="2971800"/>
            <a:ext cx="8077200" cy="34290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presentation to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Honorable Members 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National Assembly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Standing Committee on Science &amp; Technology</a:t>
            </a:r>
          </a:p>
          <a:p>
            <a:pPr eaLnBrk="0" hangingPunct="0"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eaLnBrk="0" hangingPunct="0"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Basharat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Mahmood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Director General NIE</a:t>
            </a:r>
          </a:p>
          <a:p>
            <a:pPr algn="ctr" eaLnBrk="0" hangingPunct="0"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July,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2015</a:t>
            </a:r>
          </a:p>
        </p:txBody>
      </p:sp>
      <p:pic>
        <p:nvPicPr>
          <p:cNvPr id="122884" name="Picture 3" descr="CL01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4800"/>
            <a:ext cx="48006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2017712"/>
            <a:ext cx="7848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j-lt"/>
                <a:cs typeface="+mn-cs"/>
              </a:rPr>
              <a:t>National Institute of </a:t>
            </a:r>
            <a:r>
              <a:rPr lang="en-US" sz="2800" dirty="0" smtClean="0">
                <a:latin typeface="+mj-lt"/>
                <a:cs typeface="+mn-cs"/>
              </a:rPr>
              <a:t>Electronics</a:t>
            </a:r>
            <a:endParaRPr lang="en-US" sz="2800" dirty="0">
              <a:latin typeface="+mj-lt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1371600"/>
            <a:ext cx="8153400" cy="1345268"/>
          </a:xfrm>
          <a:prstGeom prst="rect">
            <a:avLst/>
          </a:prstGeom>
          <a:solidFill>
            <a:srgbClr val="FFFF66"/>
          </a:solidFill>
          <a:ln w="76200" cmpd="tri">
            <a:solidFill>
              <a:srgbClr val="33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National Institute of Electronics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Ministry of Science 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Technology-Islamabad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417EE-DEE5-477B-AE60-0EC53862FA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104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Human Resource Details</a:t>
            </a:r>
            <a:endParaRPr lang="en-US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Placeholder 8"/>
          <p:cNvGraphicFramePr>
            <a:graphicFrameLocks noGrp="1"/>
          </p:cNvGraphicFramePr>
          <p:nvPr>
            <p:ph type="tbl" idx="1"/>
          </p:nvPr>
        </p:nvGraphicFramePr>
        <p:xfrm>
          <a:off x="304800" y="1682496"/>
          <a:ext cx="8537574" cy="2706624"/>
        </p:xfrm>
        <a:graphic>
          <a:graphicData uri="http://schemas.openxmlformats.org/drawingml/2006/table">
            <a:tbl>
              <a:tblPr/>
              <a:tblGrid>
                <a:gridCol w="4495800"/>
                <a:gridCol w="1600200"/>
                <a:gridCol w="1371600"/>
                <a:gridCol w="1069974"/>
              </a:tblGrid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Sanctioned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Filled-in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Vacant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Researcher/ Scientists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Engineers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Technicians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Supporting staff 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Non- Technical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</a:t>
                      </a:r>
                      <a:endParaRPr lang="en-US" sz="2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en-US" sz="2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en-US" sz="2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3401" y="4648200"/>
            <a:ext cx="81534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Recruitment process is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in progress to fill the vacant posts.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417EE-DEE5-477B-AE60-0EC53862FA4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10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Human Resource PSDP (BMR)</a:t>
            </a:r>
            <a:endParaRPr lang="en-US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Placeholder 8"/>
          <p:cNvGraphicFramePr>
            <a:graphicFrameLocks noGrp="1"/>
          </p:cNvGraphicFramePr>
          <p:nvPr>
            <p:ph type="tbl" idx="1"/>
          </p:nvPr>
        </p:nvGraphicFramePr>
        <p:xfrm>
          <a:off x="1066800" y="2068258"/>
          <a:ext cx="7391400" cy="3255264"/>
        </p:xfrm>
        <a:graphic>
          <a:graphicData uri="http://schemas.openxmlformats.org/drawingml/2006/table">
            <a:tbl>
              <a:tblPr/>
              <a:tblGrid>
                <a:gridCol w="5663540"/>
                <a:gridCol w="1727860"/>
              </a:tblGrid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Filled-in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Researcher/ Scientists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Engineers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Software Engineer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Technicians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Supporting staff 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Non- Technical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03</a:t>
                      </a:r>
                      <a:endParaRPr lang="en-US" sz="2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A58B3-6A68-4D5F-A321-C643DCC5140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1" y="76200"/>
            <a:ext cx="8613776" cy="8382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Budget Allocation    </a:t>
            </a:r>
            <a:r>
              <a:rPr lang="en-US" sz="2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(Rs. in Million)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</p:nvPr>
        </p:nvGraphicFramePr>
        <p:xfrm>
          <a:off x="301623" y="838200"/>
          <a:ext cx="8613777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259"/>
                <a:gridCol w="2871259"/>
                <a:gridCol w="2871259"/>
              </a:tblGrid>
              <a:tr h="42914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66"/>
                          </a:solidFill>
                        </a:rPr>
                        <a:t>Development/PSDP Budget</a:t>
                      </a:r>
                      <a:endParaRPr lang="en-US" sz="2400" b="1" dirty="0">
                        <a:solidFill>
                          <a:srgbClr val="FFFF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291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Allocation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Release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1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2011-12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125.00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97.80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1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2012-13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87.016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78.664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1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2013-14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156.050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156.050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1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2014-15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50.00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45.00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1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2015-16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59.00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14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Non-Development Budget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91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2011-12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94.196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94.196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1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2012-13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95.494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94.494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1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2013-14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95.441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95.441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1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2014-15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96.000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96.000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1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2015-16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112.00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 txBox="1">
            <a:spLocks noGrp="1"/>
          </p:cNvSpPr>
          <p:nvPr/>
        </p:nvSpPr>
        <p:spPr bwMode="auto">
          <a:xfrm>
            <a:off x="6477000" y="6356350"/>
            <a:ext cx="2362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7E3141B7-3871-4BD0-98C8-C80552A690DB}" type="slidenum">
              <a:rPr lang="en-US" sz="1400">
                <a:solidFill>
                  <a:srgbClr val="008000"/>
                </a:solidFill>
                <a:latin typeface="Arial" pitchFamily="34" charset="0"/>
              </a:rPr>
              <a:pPr algn="r" eaLnBrk="0" hangingPunct="0"/>
              <a:t>13</a:t>
            </a:fld>
            <a:endParaRPr lang="en-US" sz="14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69875" y="1219200"/>
            <a:ext cx="582612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95388" lvl="2" indent="-457200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LED Based Energy Efficient  Lights</a:t>
            </a:r>
          </a:p>
          <a:p>
            <a:pPr marL="1195388" lvl="2" indent="-457200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Solar Charge Controller</a:t>
            </a:r>
          </a:p>
          <a:p>
            <a:pPr marL="1195388" lvl="2" indent="-457200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Energy Audit </a:t>
            </a:r>
          </a:p>
          <a:p>
            <a:pPr marL="1195388" lvl="2" indent="-457200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Traffic Controller Light</a:t>
            </a:r>
          </a:p>
          <a:p>
            <a:pPr marL="1195388" lvl="2" indent="-457200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Electronic Voting Machine </a:t>
            </a:r>
            <a:r>
              <a:rPr lang="en-US" sz="2000" b="1" dirty="0">
                <a:latin typeface="+mn-lt"/>
                <a:cs typeface="+mn-cs"/>
              </a:rPr>
              <a:t>(Prototype)</a:t>
            </a:r>
          </a:p>
        </p:txBody>
      </p:sp>
      <p:pic>
        <p:nvPicPr>
          <p:cNvPr id="35845" name="Picture 10" descr="DSC01787"/>
          <p:cNvPicPr>
            <a:picLocks noChangeAspect="1" noChangeArrowheads="1"/>
          </p:cNvPicPr>
          <p:nvPr/>
        </p:nvPicPr>
        <p:blipFill>
          <a:blip r:embed="rId3" cstate="print"/>
          <a:srcRect l="30199" t="22443" r="10396" b="11551"/>
          <a:stretch>
            <a:fillRect/>
          </a:stretch>
        </p:blipFill>
        <p:spPr bwMode="auto">
          <a:xfrm>
            <a:off x="269876" y="3886200"/>
            <a:ext cx="5292724" cy="2819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867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524000"/>
            <a:ext cx="22240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JD200%20Trailing.jpg"/>
          <p:cNvPicPr>
            <a:picLocks noChangeAspect="1"/>
          </p:cNvPicPr>
          <p:nvPr/>
        </p:nvPicPr>
        <p:blipFill>
          <a:blip r:embed="rId5" cstate="print">
            <a:lum contrast="62000"/>
          </a:blip>
          <a:stretch>
            <a:fillRect/>
          </a:stretch>
        </p:blipFill>
        <p:spPr>
          <a:xfrm>
            <a:off x="5867400" y="3886200"/>
            <a:ext cx="2833688" cy="1372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DJS-B-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5492750"/>
            <a:ext cx="2971800" cy="1154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14400" y="274638"/>
            <a:ext cx="7499350" cy="9445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Power Electronics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DSC067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70404"/>
            <a:ext cx="2032000" cy="230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DSC067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1100" y="4170404"/>
            <a:ext cx="1993900" cy="230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04800" y="1417638"/>
            <a:ext cx="83058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388938" algn="just" defTabSz="466725" eaLnBrk="0" hangingPunct="0">
              <a:lnSpc>
                <a:spcPct val="16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Development of Access Control System for Security:</a:t>
            </a:r>
          </a:p>
          <a:p>
            <a:pPr marL="465138" defTabSz="466725" eaLnBrk="0" hangingPunct="0">
              <a:lnSpc>
                <a:spcPct val="150000"/>
              </a:lnSpc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-    Biometric Access Control System</a:t>
            </a:r>
          </a:p>
          <a:p>
            <a:pPr marL="465138" defTabSz="466725" eaLnBrk="0" hangingPunct="0">
              <a:lnSpc>
                <a:spcPct val="150000"/>
              </a:lnSpc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-    RFID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Vehicle Identification/Inventory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 marL="465138" lvl="1" indent="-457200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Development of Handheld Metal Detector</a:t>
            </a:r>
          </a:p>
          <a:p>
            <a:pPr marL="465138" lvl="1" indent="-457200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Specialized Optical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en-US" sz="2000" b="1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74638"/>
            <a:ext cx="749935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3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Communication Engineering </a:t>
            </a:r>
          </a:p>
        </p:txBody>
      </p:sp>
      <p:pic>
        <p:nvPicPr>
          <p:cNvPr id="7" name="Picture 6" descr="Face and Thum Recognition.jpg"/>
          <p:cNvPicPr>
            <a:picLocks noChangeAspect="1"/>
          </p:cNvPicPr>
          <p:nvPr/>
        </p:nvPicPr>
        <p:blipFill>
          <a:blip r:embed="rId5" cstate="print"/>
          <a:srcRect l="13333" t="7778" r="8333" b="6389"/>
          <a:stretch>
            <a:fillRect/>
          </a:stretch>
        </p:blipFill>
        <p:spPr>
          <a:xfrm>
            <a:off x="4495800" y="4154725"/>
            <a:ext cx="2362200" cy="2322274"/>
          </a:xfrm>
          <a:prstGeom prst="rect">
            <a:avLst/>
          </a:prstGeom>
        </p:spPr>
      </p:pic>
      <p:pic>
        <p:nvPicPr>
          <p:cNvPr id="10" name="Picture 9" descr="RFID inventory Control and Attendence System.jpg"/>
          <p:cNvPicPr>
            <a:picLocks noChangeAspect="1"/>
          </p:cNvPicPr>
          <p:nvPr/>
        </p:nvPicPr>
        <p:blipFill>
          <a:blip r:embed="rId6" cstate="print"/>
          <a:srcRect l="6719" r="15781" b="7708"/>
          <a:stretch>
            <a:fillRect/>
          </a:stretch>
        </p:blipFill>
        <p:spPr>
          <a:xfrm>
            <a:off x="6934200" y="4170405"/>
            <a:ext cx="2133600" cy="23065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 txBox="1">
            <a:spLocks noGrp="1"/>
          </p:cNvSpPr>
          <p:nvPr/>
        </p:nvSpPr>
        <p:spPr bwMode="auto">
          <a:xfrm>
            <a:off x="6477000" y="6356350"/>
            <a:ext cx="2362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EB8DA1C2-11EB-4FDB-832E-15BF99ABE673}" type="slidenum">
              <a:rPr lang="en-US" sz="1400">
                <a:solidFill>
                  <a:srgbClr val="008000"/>
                </a:solidFill>
                <a:latin typeface="Arial" pitchFamily="34" charset="0"/>
              </a:rPr>
              <a:pPr algn="r" eaLnBrk="0" hangingPunct="0"/>
              <a:t>15</a:t>
            </a:fld>
            <a:endParaRPr lang="en-US" sz="14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30723" name="Slide Number Placeholder 5"/>
          <p:cNvSpPr txBox="1">
            <a:spLocks noGrp="1"/>
          </p:cNvSpPr>
          <p:nvPr/>
        </p:nvSpPr>
        <p:spPr bwMode="auto">
          <a:xfrm>
            <a:off x="6477000" y="6356350"/>
            <a:ext cx="2362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9508EB06-05CE-487B-80E9-9DED5E3D5901}" type="slidenum">
              <a:rPr lang="en-US" sz="1400">
                <a:solidFill>
                  <a:srgbClr val="008000"/>
                </a:solidFill>
                <a:latin typeface="Arial" pitchFamily="34" charset="0"/>
              </a:rPr>
              <a:pPr algn="r" eaLnBrk="0" hangingPunct="0"/>
              <a:t>15</a:t>
            </a:fld>
            <a:endParaRPr lang="en-US" sz="14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387350" y="211138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5" name="Rectangle 14"/>
          <p:cNvSpPr>
            <a:spLocks noChangeArrowheads="1"/>
          </p:cNvSpPr>
          <p:nvPr/>
        </p:nvSpPr>
        <p:spPr bwMode="auto">
          <a:xfrm>
            <a:off x="387350" y="7683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6" name="Rectangle 15"/>
          <p:cNvSpPr>
            <a:spLocks noChangeArrowheads="1"/>
          </p:cNvSpPr>
          <p:nvPr/>
        </p:nvSpPr>
        <p:spPr bwMode="auto">
          <a:xfrm>
            <a:off x="387350" y="101917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7" name="Rectangle 17"/>
          <p:cNvSpPr>
            <a:spLocks noChangeArrowheads="1"/>
          </p:cNvSpPr>
          <p:nvPr/>
        </p:nvSpPr>
        <p:spPr bwMode="auto">
          <a:xfrm>
            <a:off x="590550" y="1273175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8" name="Rectangle 20"/>
          <p:cNvSpPr>
            <a:spLocks noChangeArrowheads="1"/>
          </p:cNvSpPr>
          <p:nvPr/>
        </p:nvSpPr>
        <p:spPr bwMode="auto">
          <a:xfrm>
            <a:off x="825500" y="1550988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9" name="Rectangle 22"/>
          <p:cNvSpPr>
            <a:spLocks noChangeArrowheads="1"/>
          </p:cNvSpPr>
          <p:nvPr/>
        </p:nvSpPr>
        <p:spPr bwMode="auto">
          <a:xfrm>
            <a:off x="590550" y="1776413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50" name="Rectangle 23"/>
          <p:cNvSpPr>
            <a:spLocks noChangeArrowheads="1"/>
          </p:cNvSpPr>
          <p:nvPr/>
        </p:nvSpPr>
        <p:spPr bwMode="auto">
          <a:xfrm>
            <a:off x="0" y="1273175"/>
            <a:ext cx="57086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977900" lvl="1" indent="-406400" algn="just" defTabSz="466725" eaLnBrk="0" hangingPunct="0">
              <a:lnSpc>
                <a:spcPct val="20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High Rating Automatic Voltage Stabilizers</a:t>
            </a:r>
          </a:p>
          <a:p>
            <a:pPr marL="977900" lvl="1" indent="-406400" algn="just" defTabSz="466725" eaLnBrk="0" hangingPunct="0">
              <a:lnSpc>
                <a:spcPct val="20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Programmable Logic Controllers   (PLCs)</a:t>
            </a:r>
          </a:p>
          <a:p>
            <a:pPr marL="977900" lvl="1" indent="-406400" algn="just" defTabSz="466725" eaLnBrk="0" hangingPunct="0">
              <a:lnSpc>
                <a:spcPct val="20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Elevator  Model for Multi- Storey Buildings</a:t>
            </a:r>
          </a:p>
          <a:p>
            <a:pPr marL="977900" lvl="1" indent="-406400" algn="just" defTabSz="466725" eaLnBrk="0" hangingPunct="0">
              <a:lnSpc>
                <a:spcPct val="20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Controllers for Autoclave (N type)</a:t>
            </a:r>
          </a:p>
          <a:p>
            <a:pPr marL="977900" lvl="1" indent="-406400" algn="just" defTabSz="466725" eaLnBrk="0" hangingPunct="0">
              <a:lnSpc>
                <a:spcPct val="20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Transformer Turns Ratio Finder </a:t>
            </a:r>
          </a:p>
          <a:p>
            <a:pPr marL="977900" lvl="1" indent="-406400" algn="just" defTabSz="466725" eaLnBrk="0" hangingPunct="0">
              <a:lnSpc>
                <a:spcPct val="20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CNC Engraver (wood, metal etc) </a:t>
            </a:r>
          </a:p>
        </p:txBody>
      </p:sp>
      <p:sp>
        <p:nvSpPr>
          <p:cNvPr id="30731" name="Rectangle 25"/>
          <p:cNvSpPr>
            <a:spLocks noChangeArrowheads="1"/>
          </p:cNvSpPr>
          <p:nvPr/>
        </p:nvSpPr>
        <p:spPr bwMode="auto">
          <a:xfrm>
            <a:off x="387350" y="2054225"/>
            <a:ext cx="53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32" name="Rectangle 27"/>
          <p:cNvSpPr>
            <a:spLocks noChangeArrowheads="1"/>
          </p:cNvSpPr>
          <p:nvPr/>
        </p:nvSpPr>
        <p:spPr bwMode="auto">
          <a:xfrm>
            <a:off x="590550" y="2279650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33" name="Rectangle 29"/>
          <p:cNvSpPr>
            <a:spLocks noChangeArrowheads="1"/>
          </p:cNvSpPr>
          <p:nvPr/>
        </p:nvSpPr>
        <p:spPr bwMode="auto">
          <a:xfrm>
            <a:off x="4297363" y="2279650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34" name="Rectangle 30"/>
          <p:cNvSpPr>
            <a:spLocks noChangeArrowheads="1"/>
          </p:cNvSpPr>
          <p:nvPr/>
        </p:nvSpPr>
        <p:spPr bwMode="auto">
          <a:xfrm>
            <a:off x="387350" y="2555875"/>
            <a:ext cx="53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35" name="Rectangle 32"/>
          <p:cNvSpPr>
            <a:spLocks noChangeArrowheads="1"/>
          </p:cNvSpPr>
          <p:nvPr/>
        </p:nvSpPr>
        <p:spPr bwMode="auto">
          <a:xfrm>
            <a:off x="590550" y="2781300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36" name="Rectangle 34"/>
          <p:cNvSpPr>
            <a:spLocks noChangeArrowheads="1"/>
          </p:cNvSpPr>
          <p:nvPr/>
        </p:nvSpPr>
        <p:spPr bwMode="auto">
          <a:xfrm>
            <a:off x="3867150" y="2781300"/>
            <a:ext cx="650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37" name="Rectangle 35"/>
          <p:cNvSpPr>
            <a:spLocks noChangeArrowheads="1"/>
          </p:cNvSpPr>
          <p:nvPr/>
        </p:nvSpPr>
        <p:spPr bwMode="auto">
          <a:xfrm>
            <a:off x="387350" y="3057525"/>
            <a:ext cx="53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38" name="Rectangle 42"/>
          <p:cNvSpPr>
            <a:spLocks noChangeArrowheads="1"/>
          </p:cNvSpPr>
          <p:nvPr/>
        </p:nvSpPr>
        <p:spPr bwMode="auto">
          <a:xfrm>
            <a:off x="5230813" y="3284538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0739" name="Picture 3" descr="Aotomation-1"/>
          <p:cNvPicPr>
            <a:picLocks noChangeAspect="1" noChangeArrowheads="1"/>
          </p:cNvPicPr>
          <p:nvPr/>
        </p:nvPicPr>
        <p:blipFill>
          <a:blip r:embed="rId3" cstate="print"/>
          <a:srcRect l="12881" t="19839" r="14874"/>
          <a:stretch>
            <a:fillRect/>
          </a:stretch>
        </p:blipFill>
        <p:spPr bwMode="auto">
          <a:xfrm>
            <a:off x="5715000" y="1219200"/>
            <a:ext cx="3276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3" descr="autoclave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1725" y="4953000"/>
            <a:ext cx="1743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Picture 4" descr="C:\Users\HaqBab\Desktop\OFFICE ACTIVITIES\ECSD Pictures 2009\ECDB\P3230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430588"/>
            <a:ext cx="32766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Picture 5" descr="C:\Users\HaqBab\Desktop\OFFICE ACTIVITIES\ECSD Pictures 2009\ECSD PLF\P12700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7475" y="5043488"/>
            <a:ext cx="213360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3" name="Picture 6" descr="C:\Users\HaqBab\Desktop\OFFICE ACTIVITIES\ECSD Pictures 2009\TTRF\P50602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7675" y="4989513"/>
            <a:ext cx="20764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4" name="Picture 7" descr="C:\Users\HaqBab\Desktop\OFFICE ACTIVITIES\ECSD Pictures 2009\Autoclave\P31601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350" y="4984750"/>
            <a:ext cx="21526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87350" y="274638"/>
            <a:ext cx="8213725" cy="74453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3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Automation Control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 txBox="1">
            <a:spLocks noGrp="1"/>
          </p:cNvSpPr>
          <p:nvPr/>
        </p:nvSpPr>
        <p:spPr bwMode="auto">
          <a:xfrm>
            <a:off x="6477000" y="6569075"/>
            <a:ext cx="2362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F54BEEF0-A95C-4F79-AB91-FE79B1EFBDA2}" type="slidenum">
              <a:rPr lang="en-US" sz="1400">
                <a:solidFill>
                  <a:srgbClr val="008000"/>
                </a:solidFill>
                <a:latin typeface="Arial" pitchFamily="34" charset="0"/>
              </a:rPr>
              <a:pPr algn="r" eaLnBrk="0" hangingPunct="0"/>
              <a:t>16</a:t>
            </a:fld>
            <a:endParaRPr lang="en-US" sz="14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31747" name="Slide Number Placeholder 5"/>
          <p:cNvSpPr txBox="1">
            <a:spLocks noGrp="1"/>
          </p:cNvSpPr>
          <p:nvPr/>
        </p:nvSpPr>
        <p:spPr bwMode="auto">
          <a:xfrm>
            <a:off x="6477000" y="6569075"/>
            <a:ext cx="2362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C94956D0-36F1-4B8A-B7E7-DE2365FF7F53}" type="slidenum">
              <a:rPr lang="en-US" sz="1400">
                <a:solidFill>
                  <a:srgbClr val="008000"/>
                </a:solidFill>
                <a:latin typeface="Arial" pitchFamily="34" charset="0"/>
              </a:rPr>
              <a:pPr algn="r" eaLnBrk="0" hangingPunct="0"/>
              <a:t>16</a:t>
            </a:fld>
            <a:endParaRPr lang="en-US" sz="14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2298" name="Rectangle 23"/>
          <p:cNvSpPr>
            <a:spLocks noChangeArrowheads="1"/>
          </p:cNvSpPr>
          <p:nvPr/>
        </p:nvSpPr>
        <p:spPr bwMode="auto">
          <a:xfrm>
            <a:off x="304800" y="938213"/>
            <a:ext cx="6477000" cy="327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90563" lvl="1" indent="-233363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Equipped with Advanced IC design Tool from Mentor Graphics USA</a:t>
            </a:r>
          </a:p>
          <a:p>
            <a:pPr marL="690563" lvl="1" indent="-233363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Design, Physical Layout &amp; Verification of Digital Analog and Mixed Signal ICs</a:t>
            </a:r>
          </a:p>
          <a:p>
            <a:pPr marL="690563" lvl="1" indent="-233363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Promotion of IC Design Technology in the country </a:t>
            </a:r>
          </a:p>
          <a:p>
            <a:pPr marL="690563" lvl="1" indent="-233363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Advance Training to Engineers/Scientists/ Faculty Members of Universities and R&amp;D  Organizations</a:t>
            </a:r>
          </a:p>
          <a:p>
            <a:pPr marL="690563" lvl="1" indent="-233363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Research Publications.</a:t>
            </a:r>
          </a:p>
        </p:txBody>
      </p:sp>
      <p:sp>
        <p:nvSpPr>
          <p:cNvPr id="31757" name="Rectangle 29"/>
          <p:cNvSpPr>
            <a:spLocks noChangeArrowheads="1"/>
          </p:cNvSpPr>
          <p:nvPr/>
        </p:nvSpPr>
        <p:spPr bwMode="auto">
          <a:xfrm>
            <a:off x="4297363" y="2279650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1762" name="Picture 22" descr="200120115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12892"/>
            <a:ext cx="6324600" cy="252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23" descr="ICDC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1027113"/>
            <a:ext cx="208756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4" descr="2001201152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0238" y="4572000"/>
            <a:ext cx="20875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25" descr="ICDC_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0238" y="3028950"/>
            <a:ext cx="208756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57200" y="196850"/>
            <a:ext cx="7497763" cy="7413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Integrated Circuit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77000" y="6356350"/>
            <a:ext cx="23622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fld id="{668C64CF-AE9F-466C-831F-6BD00E66221A}" type="slidenum">
              <a:rPr lang="en-US" sz="1400">
                <a:solidFill>
                  <a:srgbClr val="008000"/>
                </a:solidFill>
              </a:rPr>
              <a:pPr eaLnBrk="0" hangingPunct="0"/>
              <a:t>17</a:t>
            </a:fld>
            <a:endParaRPr lang="en-US" sz="1400">
              <a:solidFill>
                <a:srgbClr val="008000"/>
              </a:solidFill>
            </a:endParaRP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947738" y="3810000"/>
            <a:ext cx="7108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en-US" sz="12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947738" y="4724400"/>
            <a:ext cx="7108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Blip>
                <a:blip r:embed="rId3"/>
              </a:buBlip>
            </a:pPr>
            <a:endParaRPr lang="en-US" sz="14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381000" y="969526"/>
            <a:ext cx="8458200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Clr>
                <a:schemeClr val="tx1"/>
              </a:buCl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Testing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Electronic Product (Lab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Qualified and Recommended for Accreditation ISO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17025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Standard .) </a:t>
            </a:r>
          </a:p>
          <a:p>
            <a:pPr algn="just" eaLnBrk="0" hangingPunct="0">
              <a:buClr>
                <a:schemeClr val="tx1"/>
              </a:buClr>
              <a:defRPr/>
            </a:pP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Electrical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Safety Tests</a:t>
            </a:r>
          </a:p>
          <a:p>
            <a:pPr lvl="1" eaLnBrk="0" hangingPunct="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EMC/EMI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Test (Conducted Immunity Test)</a:t>
            </a:r>
          </a:p>
          <a:p>
            <a:pPr lvl="1" eaLnBrk="0" hangingPunct="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Environmental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Test </a:t>
            </a:r>
          </a:p>
          <a:p>
            <a:pPr lvl="1" eaLnBrk="0" hangingPunct="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Specification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Tests</a:t>
            </a:r>
          </a:p>
          <a:p>
            <a:pPr lvl="1" eaLnBrk="0" hangingPunct="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Lamp Test</a:t>
            </a:r>
          </a:p>
          <a:p>
            <a:pPr lvl="1" eaLnBrk="0" hangingPunct="0">
              <a:buClr>
                <a:schemeClr val="tx1"/>
              </a:buClr>
              <a:defRPr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Calibration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Electronic Test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Equipment</a:t>
            </a:r>
            <a:endParaRPr lang="en-US" b="1" dirty="0">
              <a:solidFill>
                <a:srgbClr val="00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32774" name="Picture 2" descr="D:\D\Copy of All information Year Book\year book 2011-12 app pic folder\CQTC Lab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148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4" descr="D:\D\Copy of All information Year Book\year book 2011-12 app pic folder\CQTC-EP Lab (NIE)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39626"/>
            <a:ext cx="4114800" cy="25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35100" y="228600"/>
            <a:ext cx="6032500" cy="6948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Services and Consultancy 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417638"/>
            <a:ext cx="647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FFFF"/>
                </a:solidFill>
                <a:latin typeface="Arial" pitchFamily="34" charset="0"/>
              </a:rPr>
              <a:t>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Printed  Circuit Board (PCB) Design and Fabrication</a:t>
            </a:r>
          </a:p>
          <a:p>
            <a:pPr eaLnBrk="0" hangingPunct="0"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Double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Layer PCBs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Six Layer)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Font typeface="Arial" pitchFamily="34" charset="0"/>
              <a:buChar char="•"/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Multilayer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PCBs    </a:t>
            </a:r>
          </a:p>
          <a:p>
            <a:pPr eaLnBrk="0" hangingPunct="0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Services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Provided to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Public &amp; Private Sector </a:t>
            </a:r>
          </a:p>
        </p:txBody>
      </p:sp>
      <p:pic>
        <p:nvPicPr>
          <p:cNvPr id="33795" name="Content Placeholder 4" descr="C:\Documents and Settings\CNC.DREAM-0872CD5C5\Desktop\DSC07118.JPG"/>
          <p:cNvPicPr>
            <a:picLocks/>
          </p:cNvPicPr>
          <p:nvPr/>
        </p:nvPicPr>
        <p:blipFill>
          <a:blip r:embed="rId3" cstate="print"/>
          <a:srcRect l="18182"/>
          <a:stretch>
            <a:fillRect/>
          </a:stretch>
        </p:blipFill>
        <p:spPr bwMode="auto">
          <a:xfrm>
            <a:off x="152400" y="41148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Content Placeholder 5" descr="G:\Adnan Pix\Adnan Pix\OFE PIC\ooo\DSC02319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114800"/>
            <a:ext cx="32766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Content Placeholder 7" descr="C:\Documents and Settings\JAVIED SHEIKH\Desktop\PCB PIX NEW\DSC02318.JPG"/>
          <p:cNvPicPr>
            <a:picLocks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6629400" y="4191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Content Placeholder 4" descr="C:\Documents and Settings\CNC.DREAM-0872CD5C5\Desktop\new pix\DSCN0044.jpg"/>
          <p:cNvPicPr>
            <a:picLocks/>
          </p:cNvPicPr>
          <p:nvPr/>
        </p:nvPicPr>
        <p:blipFill>
          <a:blip r:embed="rId6" cstate="print"/>
          <a:srcRect l="10715" r="17857"/>
          <a:stretch>
            <a:fillRect/>
          </a:stretch>
        </p:blipFill>
        <p:spPr bwMode="auto">
          <a:xfrm>
            <a:off x="6705600" y="21336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6800" y="274638"/>
            <a:ext cx="7497763" cy="868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PCB Design &amp; Fabrication Facility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 txBox="1">
            <a:spLocks noGrp="1"/>
          </p:cNvSpPr>
          <p:nvPr/>
        </p:nvSpPr>
        <p:spPr bwMode="auto">
          <a:xfrm>
            <a:off x="6477000" y="6356350"/>
            <a:ext cx="2362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7E3141B7-3871-4BD0-98C8-C80552A690DB}" type="slidenum">
              <a:rPr lang="en-US" sz="1400">
                <a:solidFill>
                  <a:srgbClr val="008000"/>
                </a:solidFill>
                <a:latin typeface="Arial" pitchFamily="34" charset="0"/>
              </a:rPr>
              <a:pPr algn="r" eaLnBrk="0" hangingPunct="0"/>
              <a:t>19</a:t>
            </a:fld>
            <a:endParaRPr lang="en-US" sz="14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69875" y="838200"/>
            <a:ext cx="85693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8788" lvl="2" indent="-339725" defTabSz="466725" eaLnBrk="0" hangingPunct="0">
              <a:lnSpc>
                <a:spcPct val="20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Pakistani delegation headed by Mr.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Tanveer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Hussain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Federal Minister for Science  &amp; Technology visited  China -South Asia Technology  Transfer Center.  Followed by signing of  different agreements for Technology Transfer &amp; Collaborative Innovation.</a:t>
            </a:r>
          </a:p>
          <a:p>
            <a:pPr marL="458788" lvl="2" indent="-339725" defTabSz="466725" eaLnBrk="0" hangingPunct="0">
              <a:lnSpc>
                <a:spcPct val="20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follow-up of this visit, National Institute of Electronics (NIE) signed a contract agreement for production of batteries at NIE.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152400"/>
            <a:ext cx="7499350" cy="7921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Recent  Activities        </a:t>
            </a:r>
            <a:r>
              <a:rPr lang="en-US" sz="1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sz="1600" b="1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1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lang="en-US" sz="4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4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6172200" cy="685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Sequence of Presentation</a:t>
            </a:r>
            <a:endParaRPr lang="en-US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725" y="838200"/>
            <a:ext cx="7331075" cy="5791200"/>
          </a:xfrm>
        </p:spPr>
        <p:txBody>
          <a:bodyPr>
            <a:noAutofit/>
          </a:bodyPr>
          <a:lstStyle/>
          <a:p>
            <a:pPr marL="365760" indent="-283464" algn="just" fontAlgn="auto">
              <a:spcAft>
                <a:spcPts val="0"/>
              </a:spcAft>
              <a:buClrTx/>
              <a:buFont typeface="Wingdings 2"/>
              <a:buChar char=""/>
              <a:defRPr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EE897-C0B2-4E08-9588-0B06FF00F955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798" y="977070"/>
          <a:ext cx="8766176" cy="5042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2"/>
                <a:gridCol w="4651374"/>
              </a:tblGrid>
              <a:tr h="571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  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Introduction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  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Marketable Products</a:t>
                      </a:r>
                      <a:endParaRPr lang="en-US" sz="2400" dirty="0"/>
                    </a:p>
                  </a:txBody>
                  <a:tcPr/>
                </a:tc>
              </a:tr>
              <a:tr h="571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Mission Statement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Benefits</a:t>
                      </a:r>
                      <a:endParaRPr lang="en-US" sz="2400" dirty="0"/>
                    </a:p>
                  </a:txBody>
                  <a:tcPr/>
                </a:tc>
              </a:tr>
              <a:tr h="571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  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Main Functions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  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Business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Plan</a:t>
                      </a:r>
                      <a:endParaRPr lang="en-US" sz="2400" dirty="0"/>
                    </a:p>
                  </a:txBody>
                  <a:tcPr/>
                </a:tc>
              </a:tr>
              <a:tr h="571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  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Key Expertise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  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Innovative Products</a:t>
                      </a:r>
                      <a:endParaRPr lang="en-US" sz="2400" dirty="0"/>
                    </a:p>
                  </a:txBody>
                  <a:tcPr/>
                </a:tc>
              </a:tr>
              <a:tr h="685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  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Research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 Development Lab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  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PSDP Projects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Human Resource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Joint Projects with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NESCOM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  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Budget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Allocation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  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Problems &amp; Issues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  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Recent Activities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  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Recommendation for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Approval</a:t>
                      </a:r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 txBox="1">
            <a:spLocks noGrp="1"/>
          </p:cNvSpPr>
          <p:nvPr/>
        </p:nvSpPr>
        <p:spPr bwMode="auto">
          <a:xfrm>
            <a:off x="6477000" y="6356350"/>
            <a:ext cx="2362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7E3141B7-3871-4BD0-98C8-C80552A690DB}" type="slidenum">
              <a:rPr lang="en-US" sz="1400">
                <a:solidFill>
                  <a:srgbClr val="008000"/>
                </a:solidFill>
                <a:latin typeface="Arial" pitchFamily="34" charset="0"/>
              </a:rPr>
              <a:pPr algn="r" eaLnBrk="0" hangingPunct="0"/>
              <a:t>20</a:t>
            </a:fld>
            <a:endParaRPr lang="en-US" sz="14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76200" y="1246287"/>
            <a:ext cx="8991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08000" lvl="2" indent="-284163" algn="just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For installation of Solar Water Pumps (site selected)  and  feasibility report of 30,000  pumps is under process. </a:t>
            </a:r>
          </a:p>
          <a:p>
            <a:pPr marL="508000" lvl="2" indent="-284163" algn="just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F/Y 2015-16 Government of Pakistan will launch  installation of 10,000 Solar  Water Pumps. This task may be assigned to NIE with bifurcation of  5000 in  each  slot </a:t>
            </a:r>
          </a:p>
          <a:p>
            <a:pPr marL="508000" lvl="2" indent="-284163" algn="just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Installation of Solar Street Lights by NIE</a:t>
            </a:r>
          </a:p>
          <a:p>
            <a:pPr marL="508000" lvl="2" indent="-284163" algn="just" defTabSz="466725" eaLnBrk="0" hangingPunct="0">
              <a:lnSpc>
                <a:spcPct val="15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NIE will be responsible for Repair  &amp; Maintenance of  Batteries, Solar Water Pumps &amp; Solar Street Lights etc as per warranty.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274638"/>
            <a:ext cx="8153400" cy="7921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Recent  Activities           </a:t>
            </a:r>
            <a:r>
              <a:rPr lang="en-US" sz="1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(ii)</a:t>
            </a:r>
            <a:r>
              <a:rPr lang="en-US" sz="1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16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2" y="423487"/>
            <a:ext cx="7499351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Marketable Products</a:t>
            </a:r>
          </a:p>
          <a:p>
            <a:pPr fontAlgn="auto">
              <a:spcAft>
                <a:spcPts val="0"/>
              </a:spcAft>
              <a:defRPr/>
            </a:pPr>
            <a:endParaRPr lang="en-US" sz="4800" b="1" dirty="0">
              <a:solidFill>
                <a:schemeClr val="accent6">
                  <a:lumMod val="5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332" y="1219200"/>
            <a:ext cx="7146471" cy="24700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51" indent="-283457" fontAlgn="auto">
              <a:lnSpc>
                <a:spcPct val="130000"/>
              </a:lnSpc>
              <a:spcAft>
                <a:spcPts val="0"/>
              </a:spcAft>
              <a:buNone/>
              <a:defRPr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484680"/>
            <a:ext cx="8991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433388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High Precision Electronic Detonating System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(Developed)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433388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LED Lights 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(Developed)</a:t>
            </a:r>
          </a:p>
          <a:p>
            <a:pPr marL="971550" lvl="2" indent="-433388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Street Lights (32w, 50w, 70w &amp; 100w) </a:t>
            </a:r>
          </a:p>
          <a:p>
            <a:pPr marL="971550" lvl="2" indent="-433388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2x2 Panel Lights 36w</a:t>
            </a:r>
          </a:p>
          <a:p>
            <a:pPr marL="971550" lvl="2" indent="-433388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Down/Spot Lights of Different Powers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433388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CAT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(Computerized Automobile Tuning)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(in progress)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433388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Maintenance Free Batteries for alternate energy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(in progress)</a:t>
            </a:r>
            <a:endParaRPr lang="en-US" sz="2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959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1" y="228600"/>
            <a:ext cx="5791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Benefits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219200"/>
            <a:ext cx="8610600" cy="5029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185" indent="-342891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HPEDS bulk production up to 1 lac pieces</a:t>
            </a:r>
          </a:p>
          <a:p>
            <a:pPr marL="425185" indent="-342891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6.5 Mega watts would be saved on installation of 50,000 LED lights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5185" indent="-342891" algn="just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85" indent="-342891" algn="just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85" indent="-342891" algn="just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981960"/>
          <a:ext cx="8686798" cy="2974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8"/>
                <a:gridCol w="1714503"/>
                <a:gridCol w="1551213"/>
                <a:gridCol w="1458684"/>
                <a:gridCol w="1023258"/>
                <a:gridCol w="1240971"/>
                <a:gridCol w="1240971"/>
              </a:tblGrid>
              <a:tr h="493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Sr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#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Products/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Items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Nonstandard Wattage Consumption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Standard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Energy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Efficient Wattage Consumption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Saving in Watts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Number of items replaced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Overall saving in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Mega Watt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36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Electric Fans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4936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2*2 Light Panel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2.80</a:t>
                      </a:r>
                    </a:p>
                  </a:txBody>
                  <a:tcPr marL="68580" marR="68580" marT="0" marB="0"/>
                </a:tc>
              </a:tr>
              <a:tr h="4936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Road Lights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7.50</a:t>
                      </a:r>
                    </a:p>
                  </a:txBody>
                  <a:tcPr marL="68580" marR="68580" marT="0" marB="0"/>
                </a:tc>
              </a:tr>
              <a:tr h="493607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Total saving on National Grid on replacement of 1,50,000 Items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12.30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2202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1" y="228600"/>
            <a:ext cx="5791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Benefits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2" y="1219200"/>
            <a:ext cx="8458198" cy="5334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185" indent="-342891" algn="just" fontAlgn="auto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Computerized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Automotive Tuning &amp; fault diagnostic facilities to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enhance fuel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efficiency, repair/maintenance and power optimization of vehicles.</a:t>
            </a:r>
          </a:p>
          <a:p>
            <a:pPr marL="425185" indent="-342891" algn="just" fontAlgn="auto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eliable alternate energy source through use of LED lights, solar panels and Batteries.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202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0201" y="423487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 Plan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2" y="990600"/>
            <a:ext cx="8381998" cy="5638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185" indent="-342891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Collaboration with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National &amp; International Agencies for Conservation of Energy Projects.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85" indent="-342891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Public Private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Partnership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(in progress)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85" indent="-342891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Awareness Campaign for standardization of Electronic Products.</a:t>
            </a:r>
          </a:p>
          <a:p>
            <a:pPr marL="425185" indent="-342891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Train the Trainers in Fault Detection/Repair for Automotive, PLCs, ICs &amp; PCBs etc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183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1" y="304800"/>
            <a:ext cx="8610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Innovative/Future  Products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066800"/>
            <a:ext cx="8610600" cy="5181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185" indent="-342891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HPEDS will be used in Shells. (Air burst, delay fuse etc.)</a:t>
            </a:r>
          </a:p>
          <a:p>
            <a:pPr marL="425185" indent="-342891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Smart Solar Street Lights, Water Pumps etc  (Automatic Integrated Control for Energy Saving)</a:t>
            </a:r>
          </a:p>
          <a:p>
            <a:pPr marL="425185" indent="-342891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85" indent="-342891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Automotive, Development of ECU, Data Logger, Collision Detection Sensors. </a:t>
            </a:r>
          </a:p>
          <a:p>
            <a:pPr marL="425185" indent="-342891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85" indent="-342891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SG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Generation </a:t>
            </a:r>
            <a:r>
              <a:rPr lang="en-SG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value added HR/Master Trainers in High Tech CAT facilities to address the fault diagnostic procedures</a:t>
            </a:r>
            <a:r>
              <a:rPr lang="en-SG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5185" indent="-342891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SG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85" indent="-342891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Technical Business Incubation 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Centre  (Medical Electronics Equipment, Maintenance free Batteries &amp; Energy Saving Appliances).</a:t>
            </a:r>
            <a:endParaRPr lang="en-US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85" indent="-342891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SG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4" indent="0" algn="just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947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SC018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19400"/>
            <a:ext cx="472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362200" cy="365125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/>
            <a:fld id="{206F8131-3205-404D-A2DA-F42AFD58C5AA}" type="slidenum">
              <a:rPr lang="en-US" sz="1400" smtClean="0">
                <a:solidFill>
                  <a:srgbClr val="008000"/>
                </a:solidFill>
                <a:effectLst/>
              </a:rPr>
              <a:pPr eaLnBrk="0" hangingPunct="0"/>
              <a:t>26</a:t>
            </a:fld>
            <a:endParaRPr lang="en-US" sz="1400" dirty="0" smtClean="0">
              <a:solidFill>
                <a:srgbClr val="008000"/>
              </a:solidFill>
              <a:effectLst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947738" y="3810000"/>
            <a:ext cx="7108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en-US" sz="12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947738" y="4724400"/>
            <a:ext cx="7108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Blip>
                <a:blip r:embed="rId4"/>
              </a:buBlip>
            </a:pPr>
            <a:endParaRPr lang="en-US" sz="14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457200" y="1395948"/>
            <a:ext cx="8153400" cy="37856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90563" lvl="0" indent="-169863" algn="just" defTabSz="466725" eaLnBrk="0" hangingPunct="0">
              <a:lnSpc>
                <a:spcPct val="200000"/>
              </a:lnSpc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Training provided to  19000 trainees in the fields of Electronics </a:t>
            </a:r>
          </a:p>
          <a:p>
            <a:pPr marL="690563" indent="-169863" algn="just" defTabSz="466725" eaLnBrk="0" hangingPunct="0">
              <a:lnSpc>
                <a:spcPct val="200000"/>
              </a:lnSpc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Internship provided to more than 500 Internees</a:t>
            </a:r>
          </a:p>
          <a:p>
            <a:pPr marL="690563" indent="-457200" algn="just" defTabSz="466725" eaLnBrk="0" hangingPunct="0">
              <a:lnSpc>
                <a:spcPct val="200000"/>
              </a:lnSpc>
              <a:buClr>
                <a:schemeClr val="tx1"/>
              </a:buClr>
              <a:buSzPct val="11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Advanced Trainings:</a:t>
            </a:r>
          </a:p>
          <a:p>
            <a:pPr marL="1147763" lvl="1" indent="-457200" algn="just" defTabSz="466725" eaLnBrk="0" hangingPunct="0">
              <a:lnSpc>
                <a:spcPct val="200000"/>
              </a:lnSpc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PLCs, HMI, SCADA</a:t>
            </a:r>
          </a:p>
          <a:p>
            <a:pPr marL="1147763" lvl="1" indent="-457200" algn="just" defTabSz="466725" eaLnBrk="0" hangingPunct="0">
              <a:lnSpc>
                <a:spcPct val="200000"/>
              </a:lnSpc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IC Nanometer Design</a:t>
            </a:r>
          </a:p>
          <a:p>
            <a:pPr marL="1147763" lvl="1" indent="-457200" algn="just" defTabSz="466725" eaLnBrk="0" hangingPunct="0">
              <a:lnSpc>
                <a:spcPct val="200000"/>
              </a:lnSpc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Oracle  Financial &amp; Data Bases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381000"/>
            <a:ext cx="8305800" cy="6492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Training / Human Resource Development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 txBox="1">
            <a:spLocks noGrp="1"/>
          </p:cNvSpPr>
          <p:nvPr/>
        </p:nvSpPr>
        <p:spPr bwMode="auto">
          <a:xfrm>
            <a:off x="6477000" y="6356350"/>
            <a:ext cx="2362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B9A1C826-5F00-4AAD-AB90-118A2EC41387}" type="slidenum">
              <a:rPr lang="en-US" sz="1400">
                <a:solidFill>
                  <a:srgbClr val="008000"/>
                </a:solidFill>
                <a:latin typeface="Arial" pitchFamily="34" charset="0"/>
              </a:rPr>
              <a:pPr algn="r" eaLnBrk="0" hangingPunct="0"/>
              <a:t>27</a:t>
            </a:fld>
            <a:endParaRPr lang="en-US" sz="14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066800" y="1179513"/>
            <a:ext cx="7010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90563" lvl="1" indent="-457200" defTabSz="466725" eaLnBrk="0" hangingPunct="0">
              <a:lnSpc>
                <a:spcPct val="20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Manufacturing of Various Types of Electronic Boards</a:t>
            </a:r>
          </a:p>
          <a:p>
            <a:pPr marL="690563" lvl="1" indent="-457200" algn="just" defTabSz="466725" eaLnBrk="0" hangingPunct="0">
              <a:lnSpc>
                <a:spcPct val="20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Manufacturing of SMT LED Panels</a:t>
            </a:r>
          </a:p>
          <a:p>
            <a:pPr marL="690563" lvl="1" indent="-457200" algn="just" defTabSz="466725" eaLnBrk="0" hangingPunct="0">
              <a:lnSpc>
                <a:spcPct val="200000"/>
              </a:lnSpc>
              <a:buSzPct val="115000"/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Saving of  Energy through LED Lights  </a:t>
            </a:r>
          </a:p>
          <a:p>
            <a:pPr marL="690563" lvl="1" indent="-457200" algn="just" defTabSz="466725" eaLnBrk="0" hangingPunct="0">
              <a:lnSpc>
                <a:spcPct val="200000"/>
              </a:lnSpc>
              <a:buClr>
                <a:srgbClr val="00FFFF"/>
              </a:buClr>
              <a:buSzPct val="115000"/>
              <a:defRPr/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+mn-cs"/>
              </a:rPr>
              <a:t>       </a:t>
            </a:r>
            <a:endParaRPr lang="en-US" sz="2000" b="1" dirty="0">
              <a:solidFill>
                <a:srgbClr val="00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35844" name="Picture 2" descr="G:\pcs\IMAG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39624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G:\pcs\IMAG0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29000"/>
            <a:ext cx="398145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90600" y="274638"/>
            <a:ext cx="7499350" cy="9048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3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Small </a:t>
            </a:r>
            <a:r>
              <a:rPr lang="en-US" sz="43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Scale Production</a:t>
            </a:r>
            <a:endParaRPr lang="en-US" sz="43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77000" y="6356350"/>
            <a:ext cx="23622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fld id="{B892AE73-E610-4628-A8E9-BEFADC2459B9}" type="slidenum">
              <a:rPr lang="en-US" sz="1400">
                <a:solidFill>
                  <a:srgbClr val="008000"/>
                </a:solidFill>
              </a:rPr>
              <a:pPr eaLnBrk="0" hangingPunct="0"/>
              <a:t>28</a:t>
            </a:fld>
            <a:endParaRPr lang="en-US" sz="1400">
              <a:solidFill>
                <a:srgbClr val="008000"/>
              </a:solidFill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947738" y="3810000"/>
            <a:ext cx="7108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en-US" sz="12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947738" y="4724400"/>
            <a:ext cx="7108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Blip>
                <a:blip r:embed="rId3"/>
              </a:buBlip>
            </a:pPr>
            <a:endParaRPr lang="en-US" sz="14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229600" cy="44627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2400" b="1" u="sng" dirty="0"/>
          </a:p>
          <a:p>
            <a:pPr algn="ctr" eaLnBrk="0" hangingPunct="0"/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Balancing Modernization &amp; Rehabilitation (BMR) of NIE</a:t>
            </a:r>
          </a:p>
          <a:p>
            <a:pPr algn="ctr" eaLnBrk="0" hangingPunct="0"/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(Total cost Rs 490.00 M)</a:t>
            </a:r>
          </a:p>
          <a:p>
            <a:pPr algn="ctr" eaLnBrk="0" hangingPunct="0"/>
            <a:endParaRPr lang="en-US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eaLnBrk="0" hangingPunct="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transform Institute into a modern, progressive and forward looking  organization of National Standing.</a:t>
            </a:r>
          </a:p>
          <a:p>
            <a:pPr marL="228600" indent="-228600" algn="just" eaLnBrk="0" hangingPunct="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eaLnBrk="0" hangingPunct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manufacture PCB for SMT electronic  products.</a:t>
            </a:r>
          </a:p>
          <a:p>
            <a:pPr marL="228600" indent="-228600" algn="just" eaLnBrk="0" hangingPunct="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eaLnBrk="0" hangingPunct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upgrade existing facilities and establish new facilities to undertake projects of national importance. </a:t>
            </a:r>
          </a:p>
          <a:p>
            <a:pPr algn="just" eaLnBrk="0" hangingPunct="0">
              <a:buClr>
                <a:srgbClr val="00FFFF"/>
              </a:buClr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274638"/>
            <a:ext cx="7499350" cy="8683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3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PSDP Projects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77000" y="6051550"/>
            <a:ext cx="23622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fld id="{541A0DAA-6E28-4612-88E8-817C945CDB50}" type="slidenum">
              <a:rPr lang="en-US" sz="1400">
                <a:solidFill>
                  <a:srgbClr val="008000"/>
                </a:solidFill>
              </a:rPr>
              <a:pPr eaLnBrk="0" hangingPunct="0"/>
              <a:t>29</a:t>
            </a:fld>
            <a:endParaRPr lang="en-US" sz="1400">
              <a:solidFill>
                <a:srgbClr val="008000"/>
              </a:solidFill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947738" y="3505200"/>
            <a:ext cx="7108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en-US" sz="12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947738" y="4419600"/>
            <a:ext cx="7108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Blip>
                <a:blip r:embed="rId3"/>
              </a:buBlip>
            </a:pPr>
            <a:endParaRPr lang="en-US" sz="14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600" y="1121688"/>
            <a:ext cx="8229600" cy="5355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90563" indent="-457200" algn="ctr" defTabSz="466725" eaLnBrk="0" hangingPunct="0">
              <a:lnSpc>
                <a:spcPct val="150000"/>
              </a:lnSpc>
              <a:buClr>
                <a:srgbClr val="FF9900"/>
              </a:buClr>
              <a:buSzPct val="114000"/>
              <a:defRPr/>
            </a:pP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National Electronics Complex of Pakistan (NECOP)</a:t>
            </a:r>
          </a:p>
          <a:p>
            <a:pPr marL="690563" indent="-457200" algn="ctr" defTabSz="466725" eaLnBrk="0" hangingPunct="0">
              <a:lnSpc>
                <a:spcPct val="150000"/>
              </a:lnSpc>
              <a:buClr>
                <a:srgbClr val="FF9900"/>
              </a:buClr>
              <a:buSzPct val="114000"/>
              <a:defRPr/>
            </a:pPr>
            <a:endParaRPr lang="en-US" sz="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indent="-457200" algn="just" defTabSz="466725" eaLnBrk="0" hangingPunct="0">
              <a:lnSpc>
                <a:spcPct val="150000"/>
              </a:lnSpc>
              <a:buSzPct val="114000"/>
              <a:buFont typeface="Arial" pitchFamily="34" charset="0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 NECOP is a joint PSDP project of Ministry of Defense executed by NIE &amp; NESCOM with technical &amp; financial assistance of China.</a:t>
            </a:r>
          </a:p>
          <a:p>
            <a:pPr marL="690563" indent="-457200" algn="just" defTabSz="466725" eaLnBrk="0" hangingPunct="0">
              <a:lnSpc>
                <a:spcPct val="150000"/>
              </a:lnSpc>
              <a:buSzPct val="114000"/>
              <a:buFont typeface="Arial" pitchFamily="34" charset="0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 project was approved by ECNEC in July, 2011 with a Total Cost of     US$ 300 M (9 Years) started in 2012. </a:t>
            </a:r>
          </a:p>
          <a:p>
            <a:pPr marL="690563" indent="-457200" algn="just" defTabSz="466725" eaLnBrk="0" hangingPunct="0">
              <a:lnSpc>
                <a:spcPct val="150000"/>
              </a:lnSpc>
              <a:buSzPct val="114000"/>
              <a:buFont typeface="Arial" pitchFamily="34" charset="0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 strategic part  of NECOP will be handled by NESCOM while commercial/ industrial activities by NIE.</a:t>
            </a:r>
          </a:p>
          <a:p>
            <a:pPr marL="690563" indent="-457200" algn="just" defTabSz="466725" eaLnBrk="0" hangingPunct="0">
              <a:lnSpc>
                <a:spcPct val="150000"/>
              </a:lnSpc>
              <a:buSzPct val="114000"/>
              <a:buFont typeface="Arial" pitchFamily="34" charset="0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One of the sixth Technology Centers of NECOP has been established at NIE.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0" y="274638"/>
            <a:ext cx="7499350" cy="8470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Joint Projects with NESCOM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4953000" cy="685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4" y="838200"/>
            <a:ext cx="8474075" cy="5791200"/>
          </a:xfrm>
        </p:spPr>
        <p:txBody>
          <a:bodyPr>
            <a:normAutofit fontScale="92500" lnSpcReduction="10000"/>
          </a:bodyPr>
          <a:lstStyle/>
          <a:p>
            <a:pPr marL="365760" indent="-283464" algn="just" fontAlgn="auto">
              <a:lnSpc>
                <a:spcPct val="130000"/>
              </a:lnSpc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is an autonomous R&amp;D Organization under the administrative control of Ministry of Science &amp; Technology.</a:t>
            </a:r>
          </a:p>
          <a:p>
            <a:pPr marL="365760" indent="-283464" algn="just" fontAlgn="auto">
              <a:lnSpc>
                <a:spcPct val="130000"/>
              </a:lnSpc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Established  through Presidential Ordinance No. lll of 1979.</a:t>
            </a:r>
          </a:p>
          <a:p>
            <a:pPr marL="365760" indent="-283464" algn="just" fontAlgn="auto">
              <a:lnSpc>
                <a:spcPct val="130000"/>
              </a:lnSpc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Executive Committee (EC) of The Governing Body consists of Director General and Directors of Divisions (NIE). EC is responsible  for  day to day  functioning  of  the Institute.</a:t>
            </a:r>
          </a:p>
          <a:p>
            <a:pPr marL="365760" indent="-283464" algn="just" fontAlgn="auto">
              <a:lnSpc>
                <a:spcPct val="130000"/>
              </a:lnSpc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Formulation of  Policies &amp; Programs vests in Governing Body.</a:t>
            </a:r>
          </a:p>
          <a:p>
            <a:pPr marL="365760" indent="-283464" algn="just" fontAlgn="auto">
              <a:lnSpc>
                <a:spcPct val="130000"/>
              </a:lnSpc>
              <a:spcAft>
                <a:spcPts val="0"/>
              </a:spcAft>
              <a:buClrTx/>
              <a:buNone/>
              <a:defRPr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65760" indent="-283464" algn="just" fontAlgn="auto">
              <a:lnSpc>
                <a:spcPct val="13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Composition of Governing Body:</a:t>
            </a:r>
          </a:p>
          <a:p>
            <a:pPr marL="539496" indent="-457200" algn="just" fontAlgn="auto">
              <a:lnSpc>
                <a:spcPct val="13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Director General and Directors of Divisions (NIE).</a:t>
            </a:r>
          </a:p>
          <a:p>
            <a:pPr marL="539496" indent="-457200" algn="just" fontAlgn="auto">
              <a:lnSpc>
                <a:spcPct val="13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Five members representing the Ministries and Organizations related to electronics (Ministry of Science &amp; Technology, Finance, Planning Development &amp; Reforms, Information Technology, Industries Production.</a:t>
            </a:r>
          </a:p>
          <a:p>
            <a:pPr marL="539496" indent="-457200" algn="just" fontAlgn="auto">
              <a:lnSpc>
                <a:spcPct val="13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member representing  Universities  nominated by  HEC.</a:t>
            </a:r>
          </a:p>
          <a:p>
            <a:pPr marL="365760" indent="-283464" fontAlgn="auto">
              <a:lnSpc>
                <a:spcPct val="13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lnSpc>
                <a:spcPct val="13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lnSpc>
                <a:spcPct val="13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EE897-C0B2-4E08-9588-0B06FF00F955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504950"/>
            <a:ext cx="8382000" cy="3295650"/>
          </a:xfrm>
        </p:spPr>
        <p:txBody>
          <a:bodyPr/>
          <a:lstStyle/>
          <a:p>
            <a:pPr marL="609600" indent="-381000">
              <a:lnSpc>
                <a:spcPct val="200000"/>
              </a:lnSpc>
              <a:buClrTx/>
              <a:buSzPct val="120000"/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Financial Incentive/Career Planning for Retention of Technical Manpower. In 1995, loss of foreign qualified 14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40 MS.   (Brain Drain)</a:t>
            </a:r>
          </a:p>
          <a:p>
            <a:pPr marL="609600" indent="-381000">
              <a:lnSpc>
                <a:spcPct val="200000"/>
              </a:lnSpc>
              <a:buClrTx/>
              <a:buSzPct val="120000"/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Delay in Release of Funds increase manifold Project Cost.</a:t>
            </a:r>
          </a:p>
          <a:p>
            <a:pPr marL="609600" indent="-381000">
              <a:lnSpc>
                <a:spcPct val="200000"/>
              </a:lnSpc>
              <a:buClrTx/>
              <a:buSzPct val="120000"/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Accommodation &amp; Transportation.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A75D4-35B2-4454-B642-C1F06ADBA5E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7912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Problems and Issues</a:t>
            </a:r>
            <a:endParaRPr lang="en-US" sz="40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229600" cy="5010150"/>
          </a:xfrm>
        </p:spPr>
        <p:txBody>
          <a:bodyPr anchor="ctr"/>
          <a:lstStyle/>
          <a:p>
            <a:pPr marL="609600" indent="-381000">
              <a:lnSpc>
                <a:spcPct val="150000"/>
              </a:lnSpc>
              <a:buClrTx/>
              <a:buSzPct val="120000"/>
              <a:buFont typeface="Arial" pitchFamily="34" charset="0"/>
              <a:buChar char="•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Order for Installation of LED, Street Light, Solar Water Pumps should be given to NIE</a:t>
            </a:r>
          </a:p>
          <a:p>
            <a:pPr marL="609600" indent="-381000">
              <a:lnSpc>
                <a:spcPct val="150000"/>
              </a:lnSpc>
              <a:buClrTx/>
              <a:buSzPct val="120000"/>
              <a:buFont typeface="Arial" pitchFamily="34" charset="0"/>
              <a:buChar char="•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Approval of funds for research projects and Value Added HRD through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HEC, ICT R&amp;D, &amp; NAVTTC.   </a:t>
            </a:r>
          </a:p>
          <a:p>
            <a:pPr marL="609600" indent="-381000">
              <a:lnSpc>
                <a:spcPct val="150000"/>
              </a:lnSpc>
              <a:buClrTx/>
              <a:buSzPct val="120000"/>
              <a:buFont typeface="Arial" pitchFamily="34" charset="0"/>
              <a:buChar char="•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Tax waiver on import of Electronic Component &amp;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Eqpt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381000">
              <a:lnSpc>
                <a:spcPct val="150000"/>
              </a:lnSpc>
              <a:buClrTx/>
              <a:buSzPct val="120000"/>
              <a:buFont typeface="Arial" pitchFamily="34" charset="0"/>
              <a:buChar char="•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Timely Release of Project Funds.</a:t>
            </a:r>
          </a:p>
          <a:p>
            <a:pPr marL="609600" indent="-381000">
              <a:lnSpc>
                <a:spcPct val="150000"/>
              </a:lnSpc>
              <a:buClrTx/>
              <a:buSzPct val="120000"/>
              <a:buFont typeface="Arial" pitchFamily="34" charset="0"/>
              <a:buChar char="•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Construction of hostel / residential accommodation (space already available).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CAB12-317E-45C8-AF8B-1A1E0266ECB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3420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Recommendations for Approval</a:t>
            </a:r>
            <a:endParaRPr lang="en-US" sz="40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7000" y="2438400"/>
            <a:ext cx="3657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5CDC3-26AD-4648-95D4-BBEA8510966C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458200" cy="5286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515938" indent="-457200" eaLnBrk="0" hangingPunct="0">
              <a:lnSpc>
                <a:spcPct val="160000"/>
              </a:lnSpc>
              <a:buClr>
                <a:schemeClr val="tx1"/>
              </a:buClr>
              <a:buFont typeface="Webdings" pitchFamily="18" charset="2"/>
              <a:buAutoNum type="arabicPeriod"/>
              <a:tabLst>
                <a:tab pos="5938838" algn="l"/>
              </a:tabLst>
            </a:pPr>
            <a:r>
              <a:rPr lang="en-US" dirty="0">
                <a:latin typeface="Arial" pitchFamily="34" charset="0"/>
              </a:rPr>
              <a:t>Director General NIE 		Chairman</a:t>
            </a:r>
          </a:p>
          <a:p>
            <a:pPr marL="515938" indent="-457200" eaLnBrk="0" hangingPunct="0">
              <a:lnSpc>
                <a:spcPct val="160000"/>
              </a:lnSpc>
              <a:buClr>
                <a:schemeClr val="tx1"/>
              </a:buClr>
              <a:buFont typeface="Webdings" pitchFamily="18" charset="2"/>
              <a:buAutoNum type="arabicPeriod"/>
              <a:tabLst>
                <a:tab pos="5938838" algn="l"/>
              </a:tabLst>
            </a:pPr>
            <a:r>
              <a:rPr lang="en-US" dirty="0">
                <a:latin typeface="Arial" pitchFamily="34" charset="0"/>
              </a:rPr>
              <a:t>Joint Secretary Policy &amp; Implementation M/o Industries, 	Member Production and Special Initiative</a:t>
            </a:r>
          </a:p>
          <a:p>
            <a:pPr marL="515938" indent="-457200" eaLnBrk="0" hangingPunct="0">
              <a:lnSpc>
                <a:spcPct val="160000"/>
              </a:lnSpc>
              <a:buClr>
                <a:schemeClr val="tx1"/>
              </a:buClr>
              <a:buFont typeface="Webdings" pitchFamily="18" charset="2"/>
              <a:buAutoNum type="arabicPeriod"/>
              <a:tabLst>
                <a:tab pos="5938838" algn="l"/>
              </a:tabLst>
            </a:pPr>
            <a:r>
              <a:rPr lang="en-US" dirty="0">
                <a:latin typeface="Arial" pitchFamily="34" charset="0"/>
              </a:rPr>
              <a:t>Financial Advisor (S&amp;T)  Finance Div		Member</a:t>
            </a:r>
          </a:p>
          <a:p>
            <a:pPr marL="515938" indent="-457200" eaLnBrk="0" hangingPunct="0">
              <a:lnSpc>
                <a:spcPct val="160000"/>
              </a:lnSpc>
              <a:buClr>
                <a:schemeClr val="tx1"/>
              </a:buClr>
              <a:buFont typeface="Webdings" pitchFamily="18" charset="2"/>
              <a:buAutoNum type="arabicPeriod"/>
              <a:tabLst>
                <a:tab pos="5938838" algn="l"/>
              </a:tabLst>
            </a:pPr>
            <a:r>
              <a:rPr lang="en-US" dirty="0">
                <a:latin typeface="Arial" pitchFamily="34" charset="0"/>
              </a:rPr>
              <a:t>Joint Electronics Advisor, </a:t>
            </a:r>
            <a:r>
              <a:rPr lang="en-US" dirty="0" err="1">
                <a:latin typeface="Arial" pitchFamily="34" charset="0"/>
              </a:rPr>
              <a:t>MoST</a:t>
            </a:r>
            <a:r>
              <a:rPr lang="en-US" dirty="0">
                <a:latin typeface="Arial" pitchFamily="34" charset="0"/>
              </a:rPr>
              <a:t>		Member</a:t>
            </a:r>
          </a:p>
          <a:p>
            <a:pPr marL="515938" indent="-457200" eaLnBrk="0" hangingPunct="0">
              <a:lnSpc>
                <a:spcPct val="160000"/>
              </a:lnSpc>
              <a:buClr>
                <a:schemeClr val="tx1"/>
              </a:buClr>
              <a:buFont typeface="Webdings" pitchFamily="18" charset="2"/>
              <a:buAutoNum type="arabicPeriod"/>
              <a:tabLst>
                <a:tab pos="5938838" algn="l"/>
              </a:tabLst>
            </a:pPr>
            <a:r>
              <a:rPr lang="en-US" dirty="0">
                <a:latin typeface="Arial" pitchFamily="34" charset="0"/>
              </a:rPr>
              <a:t>Chief (S&amp;T) Planning, Development &amp; Reforms		Member</a:t>
            </a:r>
          </a:p>
          <a:p>
            <a:pPr marL="515938" indent="-457200" eaLnBrk="0" hangingPunct="0">
              <a:lnSpc>
                <a:spcPct val="160000"/>
              </a:lnSpc>
              <a:buClr>
                <a:schemeClr val="tx1"/>
              </a:buClr>
              <a:buFont typeface="Webdings" pitchFamily="18" charset="2"/>
              <a:buAutoNum type="arabicPeriod"/>
              <a:tabLst>
                <a:tab pos="5938838" algn="l"/>
              </a:tabLst>
            </a:pPr>
            <a:r>
              <a:rPr lang="en-US" dirty="0">
                <a:latin typeface="Arial" pitchFamily="34" charset="0"/>
              </a:rPr>
              <a:t>Senior Project Manager (Engineer) M/o Information		Member</a:t>
            </a:r>
          </a:p>
          <a:p>
            <a:pPr marL="515938" indent="-457200" eaLnBrk="0" hangingPunct="0">
              <a:lnSpc>
                <a:spcPct val="160000"/>
              </a:lnSpc>
              <a:buClr>
                <a:schemeClr val="tx1"/>
              </a:buClr>
              <a:buFont typeface="Webdings" pitchFamily="18" charset="2"/>
              <a:buNone/>
              <a:tabLst>
                <a:tab pos="5938838" algn="l"/>
              </a:tabLst>
            </a:pPr>
            <a:r>
              <a:rPr lang="en-US" dirty="0">
                <a:latin typeface="Arial" pitchFamily="34" charset="0"/>
              </a:rPr>
              <a:t>	Technology</a:t>
            </a:r>
          </a:p>
          <a:p>
            <a:pPr marL="515938" indent="-457200" eaLnBrk="0" hangingPunct="0">
              <a:lnSpc>
                <a:spcPct val="160000"/>
              </a:lnSpc>
              <a:buClr>
                <a:schemeClr val="tx1"/>
              </a:buClr>
              <a:buFont typeface="Webdings" pitchFamily="18" charset="2"/>
              <a:buAutoNum type="arabicPeriod" startAt="7"/>
              <a:tabLst>
                <a:tab pos="5938838" algn="l"/>
              </a:tabLst>
            </a:pPr>
            <a:r>
              <a:rPr lang="en-US" dirty="0">
                <a:latin typeface="Arial" pitchFamily="34" charset="0"/>
              </a:rPr>
              <a:t>Advisor (HRD) Higher Education Commission		Member</a:t>
            </a:r>
          </a:p>
          <a:p>
            <a:pPr marL="515938" indent="-457200" eaLnBrk="0" hangingPunct="0">
              <a:lnSpc>
                <a:spcPct val="160000"/>
              </a:lnSpc>
              <a:buClr>
                <a:schemeClr val="tx1"/>
              </a:buClr>
              <a:buFont typeface="Webdings" pitchFamily="18" charset="2"/>
              <a:buAutoNum type="arabicPeriod" startAt="8"/>
              <a:tabLst>
                <a:tab pos="5938838" algn="l"/>
              </a:tabLst>
            </a:pPr>
            <a:r>
              <a:rPr lang="en-US" dirty="0">
                <a:latin typeface="Arial" pitchFamily="34" charset="0"/>
              </a:rPr>
              <a:t>Dir. Research./  System &amp; Circuit Division (NIE) 		Member </a:t>
            </a:r>
          </a:p>
          <a:p>
            <a:pPr marL="515938" indent="-457200" eaLnBrk="0" hangingPunct="0">
              <a:lnSpc>
                <a:spcPct val="160000"/>
              </a:lnSpc>
              <a:buClr>
                <a:schemeClr val="tx1"/>
              </a:buClr>
              <a:buFont typeface="Webdings" pitchFamily="18" charset="2"/>
              <a:buAutoNum type="arabicPeriod" startAt="8"/>
              <a:tabLst>
                <a:tab pos="5938838" algn="l"/>
              </a:tabLst>
            </a:pPr>
            <a:r>
              <a:rPr lang="en-US" dirty="0">
                <a:latin typeface="Arial" pitchFamily="34" charset="0"/>
              </a:rPr>
              <a:t>Dir.  Development/ Component Division (NIE)		Member</a:t>
            </a:r>
          </a:p>
          <a:p>
            <a:pPr marL="515938" indent="-457200" eaLnBrk="0" hangingPunct="0">
              <a:lnSpc>
                <a:spcPct val="130000"/>
              </a:lnSpc>
              <a:buClr>
                <a:schemeClr val="tx1"/>
              </a:buClr>
              <a:buFont typeface="Webdings" pitchFamily="18" charset="2"/>
              <a:buAutoNum type="arabicPeriod" startAt="8"/>
              <a:tabLst>
                <a:tab pos="5938838" algn="l"/>
              </a:tabLst>
            </a:pPr>
            <a:r>
              <a:rPr lang="en-US" dirty="0">
                <a:latin typeface="Arial" pitchFamily="34" charset="0"/>
              </a:rPr>
              <a:t>Director NIE (Designated by the Chairman)		Member/ Secy.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762000" y="304800"/>
            <a:ext cx="7620000" cy="466725"/>
          </a:xfrm>
          <a:prstGeom prst="rect">
            <a:avLst/>
          </a:prstGeom>
          <a:solidFill>
            <a:srgbClr val="66FFFF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Albertus"/>
              </a:rPr>
              <a:t>GOVERNING BODY OF NIE</a:t>
            </a: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7162800" y="64008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584960"/>
          <a:ext cx="8229602" cy="3995928"/>
        </p:xfrm>
        <a:graphic>
          <a:graphicData uri="http://schemas.openxmlformats.org/drawingml/2006/table">
            <a:tbl>
              <a:tblPr/>
              <a:tblGrid>
                <a:gridCol w="431390"/>
                <a:gridCol w="2365075"/>
                <a:gridCol w="538513"/>
                <a:gridCol w="912557"/>
                <a:gridCol w="945901"/>
                <a:gridCol w="796254"/>
                <a:gridCol w="1121323"/>
                <a:gridCol w="1118589"/>
              </a:tblGrid>
              <a:tr h="330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Sr. 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Sanctioned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Occupied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Vacant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By Direct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Recruitment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By Promotion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Director General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Director Finance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Director of Divisions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Chief Research Officer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n-U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  <a:endParaRPr lang="en-U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Dir. Technical </a:t>
                      </a:r>
                      <a:r>
                        <a:rPr lang="en-U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Service </a:t>
                      </a: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&amp; </a:t>
                      </a:r>
                      <a:r>
                        <a:rPr lang="en-U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Cord</a:t>
                      </a: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Principal Research Officer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Senior Research Officer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Senior System Analyst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Audit &amp; Accounts Officer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Administrative Officer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Deputy Director Personnel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Deputy Director Procurement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Library Officer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Publication Officer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PS to DG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Research Officer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Technical Officer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67" name="Rectangle 5"/>
          <p:cNvSpPr>
            <a:spLocks noChangeArrowheads="1"/>
          </p:cNvSpPr>
          <p:nvPr/>
        </p:nvSpPr>
        <p:spPr bwMode="auto">
          <a:xfrm>
            <a:off x="1371600" y="762000"/>
            <a:ext cx="6762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Vacancy Position as on 01-01-2015</a:t>
            </a:r>
            <a:endParaRPr lang="en-US" sz="2800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 flipV="1">
            <a:off x="7495903" y="5924006"/>
            <a:ext cx="81915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493776"/>
          <a:ext cx="8382001" cy="5748528"/>
        </p:xfrm>
        <a:graphic>
          <a:graphicData uri="http://schemas.openxmlformats.org/drawingml/2006/table">
            <a:tbl>
              <a:tblPr/>
              <a:tblGrid>
                <a:gridCol w="457840"/>
                <a:gridCol w="2382179"/>
                <a:gridCol w="699439"/>
                <a:gridCol w="968509"/>
                <a:gridCol w="880462"/>
                <a:gridCol w="880462"/>
                <a:gridCol w="968509"/>
                <a:gridCol w="1144601"/>
              </a:tblGrid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System Analyst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Project Documentation Officer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Store Officer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Superintendent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Assistant Procurement Officer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Principal Technician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Head Draftsman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Programmer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Assistant Private Secretary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Technical Photographer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Stenotypist</a:t>
                      </a:r>
                      <a:endParaRPr lang="en-U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Assistant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Senior Technician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Draftsman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Store Keeper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Telex/Telephone Operator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U.D.C.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Skilled Worker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L.D.C.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Duplicating Machine Operator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Dispatch Rider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Chowkidar</a:t>
                      </a:r>
                      <a:endParaRPr lang="en-U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Attendant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Sweeper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9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Total:</a:t>
                      </a:r>
                      <a:endParaRPr lang="en-US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118</a:t>
                      </a:r>
                      <a:endParaRPr lang="en-US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</a:t>
                      </a:r>
                      <a:endParaRPr lang="en-US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</a:t>
                      </a:r>
                      <a:endParaRPr lang="en-US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n-US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>
            <a:hlinkClick r:id="rId2" action="ppaction://hlinksldjump"/>
          </p:cNvPr>
          <p:cNvSpPr/>
          <p:nvPr/>
        </p:nvSpPr>
        <p:spPr>
          <a:xfrm flipV="1">
            <a:off x="8001000" y="6400800"/>
            <a:ext cx="81915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38" y="152400"/>
            <a:ext cx="6705600" cy="868362"/>
          </a:xfrm>
          <a:solidFill>
            <a:schemeClr val="tx2"/>
          </a:solidFill>
          <a:ln w="76200">
            <a:solidFill>
              <a:srgbClr val="FFFF00"/>
            </a:solidFill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Major Head Wise Expenditure         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F.Y 2011-12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467600" y="99060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 Millions)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0506686"/>
              </p:ext>
            </p:extLst>
          </p:nvPr>
        </p:nvGraphicFramePr>
        <p:xfrm>
          <a:off x="1143000" y="1366443"/>
          <a:ext cx="7391400" cy="5034357"/>
        </p:xfrm>
        <a:graphic>
          <a:graphicData uri="http://schemas.openxmlformats.org/drawingml/2006/table">
            <a:tbl>
              <a:tblPr/>
              <a:tblGrid>
                <a:gridCol w="914400"/>
                <a:gridCol w="2971800"/>
                <a:gridCol w="1143000"/>
                <a:gridCol w="1295400"/>
                <a:gridCol w="1066800"/>
              </a:tblGrid>
              <a:tr h="373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Head Code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Description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Budget Allocation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Expenditure incurred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Balance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8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Employee Related Exp.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58.835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58.835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Project Pre-investment Analysis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12.813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12.790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8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Communication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0.740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0.740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8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Utilities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4.120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4.120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8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A034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Occupancy Cost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10.606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10.606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8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Travel &amp; Transport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1.440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1.433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8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General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1.076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1.076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7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Employees Retirement Benefit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3.900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3.900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8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A063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Entertainment &amp; Gifts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8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Physical Assets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8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A094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Other Stores &amp; Stocks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7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Purchase of Plant &amp; Machinery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8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Repair &amp; Maintenance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0.534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3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Total: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94.196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94.150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0.046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>
            <a:hlinkClick r:id="rId3" action="ppaction://hlinksldjump"/>
          </p:cNvPr>
          <p:cNvSpPr/>
          <p:nvPr/>
        </p:nvSpPr>
        <p:spPr>
          <a:xfrm flipV="1">
            <a:off x="7726363" y="6482157"/>
            <a:ext cx="81915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675" y="198438"/>
            <a:ext cx="6461125" cy="868362"/>
          </a:xfrm>
          <a:solidFill>
            <a:schemeClr val="tx2"/>
          </a:solidFill>
          <a:ln w="76200">
            <a:solidFill>
              <a:srgbClr val="FFFF00"/>
            </a:solidFill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Major Head Wise Expenditure         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F.Y 2012-13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553200" y="1109663"/>
            <a:ext cx="160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(Rs in Millions)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447800" y="1524000"/>
          <a:ext cx="6781800" cy="4663504"/>
        </p:xfrm>
        <a:graphic>
          <a:graphicData uri="http://schemas.openxmlformats.org/drawingml/2006/table">
            <a:tbl>
              <a:tblPr/>
              <a:tblGrid>
                <a:gridCol w="685800"/>
                <a:gridCol w="2819400"/>
                <a:gridCol w="1143000"/>
                <a:gridCol w="1219200"/>
                <a:gridCol w="914400"/>
              </a:tblGrid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Head Code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Description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Budget Allocation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Expenditure incurred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Balance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Employee Related Exp.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69.890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69.890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Project Pre-investment Analysis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Communication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1.250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1.231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Utilities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4.176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3.432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0.744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A034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Occupancy Cost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10.999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Travel &amp; Transport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1.960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1.868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0.092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General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1.338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1.337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5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Employees Retirement Benefit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A063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Entertainment &amp; Gifts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0.048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Physical Assets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A094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Other Stores &amp; Stocks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Purchase of Plant &amp; Machinery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Repair &amp; Maintenance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0.480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0.144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Total: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95.494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94.345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1.149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>
            <a:hlinkClick r:id="rId3" action="ppaction://hlinksldjump"/>
          </p:cNvPr>
          <p:cNvSpPr/>
          <p:nvPr/>
        </p:nvSpPr>
        <p:spPr>
          <a:xfrm flipV="1">
            <a:off x="7362009" y="6248400"/>
            <a:ext cx="81915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8438"/>
            <a:ext cx="6781800" cy="868362"/>
          </a:xfrm>
          <a:solidFill>
            <a:schemeClr val="tx2"/>
          </a:solidFill>
          <a:ln w="76200">
            <a:solidFill>
              <a:srgbClr val="FFFF00"/>
            </a:solidFill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Major Head Wise Expenditure         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F.Y 2013-14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467600" y="1109663"/>
            <a:ext cx="160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(Rs in Millions)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447800" y="1495425"/>
          <a:ext cx="7239000" cy="4295775"/>
        </p:xfrm>
        <a:graphic>
          <a:graphicData uri="http://schemas.openxmlformats.org/drawingml/2006/table">
            <a:tbl>
              <a:tblPr/>
              <a:tblGrid>
                <a:gridCol w="533400"/>
                <a:gridCol w="2514600"/>
                <a:gridCol w="838200"/>
                <a:gridCol w="1295400"/>
                <a:gridCol w="1371600"/>
                <a:gridCol w="685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Head Code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Description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Budget Allocation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Expenditure incurred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upto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, 2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&amp; 3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Qtr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Expenditure incurred in 4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Qtr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Balance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Employee Related Exp.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70.300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53.157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17.142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4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Project Pre-investment Analysis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Communication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0.770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0.225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Utilities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3.234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2.139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A034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Occupancy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13.600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9.879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3.721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Travel &amp; Transport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1.240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1.144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General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0.935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Employee Retirement Benefits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4.317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0.683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A063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Entertainment &amp; Gifts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.003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Repair &amp; Maintenance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0.143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Total: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95.441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71.925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23.470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0.046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>
            <a:hlinkClick r:id="rId3" action="ppaction://hlinksldjump"/>
          </p:cNvPr>
          <p:cNvSpPr/>
          <p:nvPr/>
        </p:nvSpPr>
        <p:spPr>
          <a:xfrm flipV="1">
            <a:off x="7467600" y="6096000"/>
            <a:ext cx="81915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914400" y="1600200"/>
            <a:ext cx="82296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800100" algn="l"/>
              </a:tabLst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 	Federal Minister S&amp;T</a:t>
            </a:r>
          </a:p>
          <a:p>
            <a:pPr marL="342900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800100" algn="l"/>
              </a:tabLst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 	Federal Secretary S&amp;T</a:t>
            </a:r>
          </a:p>
          <a:p>
            <a:pPr marL="342900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800100" algn="l"/>
              </a:tabLst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 	Federal Secretary M/o Industries &amp; Production</a:t>
            </a:r>
          </a:p>
          <a:p>
            <a:pPr marL="342900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800100" algn="l"/>
              </a:tabLst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 	Delegation of Y.O Kim Head of SMT business in SAARC region</a:t>
            </a:r>
          </a:p>
          <a:p>
            <a:pPr marL="342900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800100" algn="l"/>
              </a:tabLst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 	Federal Secretary M/o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</a:rPr>
              <a:t>Defence</a:t>
            </a:r>
            <a:endParaRPr lang="en-US" b="1" dirty="0">
              <a:solidFill>
                <a:srgbClr val="0000FF"/>
              </a:solidFill>
              <a:latin typeface="Arial" pitchFamily="34" charset="0"/>
            </a:endParaRPr>
          </a:p>
          <a:p>
            <a:pPr marL="342900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800100" algn="l"/>
              </a:tabLst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 	Delegation of 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</a:rPr>
              <a:t>PakOASIS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 Multinational Company</a:t>
            </a:r>
          </a:p>
          <a:p>
            <a:pPr marL="342900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800100" algn="l"/>
              </a:tabLst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 	Chairman, NESCOM</a:t>
            </a:r>
          </a:p>
          <a:p>
            <a:pPr marL="342900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800100" algn="l"/>
              </a:tabLst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 	Delegation of SAMSUNG Korean</a:t>
            </a:r>
          </a:p>
          <a:p>
            <a:pPr marL="342900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800100" algn="l"/>
              </a:tabLst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 	High Power Delegation of KRL</a:t>
            </a:r>
          </a:p>
          <a:p>
            <a:pPr marL="342900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800100" algn="l"/>
              </a:tabLst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 	Head of NRTC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</a:rPr>
              <a:t>Haripur</a:t>
            </a:r>
            <a:r>
              <a:rPr lang="en-US" sz="2600" b="1" dirty="0">
                <a:solidFill>
                  <a:srgbClr val="0000FF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609600" y="304800"/>
            <a:ext cx="8229600" cy="685800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Arial" pitchFamily="34" charset="0"/>
              </a:rPr>
              <a:t>Visit of High Dignitaries/Delegation </a:t>
            </a:r>
          </a:p>
          <a:p>
            <a:pPr eaLnBrk="0" hangingPunct="0">
              <a:defRPr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 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endParaRPr lang="en-US" sz="3200" b="1" dirty="0">
              <a:solidFill>
                <a:schemeClr val="bg1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Mission Statement</a:t>
            </a:r>
            <a:endParaRPr lang="en-US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62D97-25E9-49A0-8932-4A474D6A643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530225" y="1600200"/>
            <a:ext cx="8232775" cy="44196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1125" indent="-28575" algn="just" eaLnBrk="1" fontAlgn="auto" hangingPunct="1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Role is to become Center of Excellence in the field of Electronics in Pakistan at Regional and International level with the collaboration of academia,  public / private, Industrial &amp; strategic sectors, fulfilling their needs through Design Research &amp; Development, Small Scale Production and Training.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solidFill>
            <a:srgbClr val="00FFFF"/>
          </a:solidFill>
          <a:ln w="38100" cmpd="dbl">
            <a:solidFill>
              <a:srgbClr val="FF9933"/>
            </a:solidFill>
          </a:ln>
        </p:spPr>
        <p:txBody>
          <a:bodyPr/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CC"/>
                </a:solidFill>
              </a:rPr>
              <a:t>R&amp;D WORK UNDERTAKEN SINCE 1986   (1)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762000"/>
            <a:ext cx="8229600" cy="6172200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Objective : R&amp;D in vital areas of electronics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Industrial Process Controllers (1985)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Traffic Light Controllers (1992-94)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Green-house Controllers (1998)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Parallel Processing System (1988-89, 1992-93)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Switching Systems (Telephone Exchanges) – 1982-89</a:t>
            </a:r>
          </a:p>
          <a:p>
            <a:pPr marL="640080" lvl="1" indent="-237744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Digital Dial Chip</a:t>
            </a:r>
          </a:p>
          <a:p>
            <a:pPr marL="640080" lvl="1" indent="-237744" fontAlgn="auto">
              <a:lnSpc>
                <a:spcPct val="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Objective : Items of common utility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Power Supplies (various ranges) – 1993 for GIK Institute </a:t>
            </a:r>
            <a:r>
              <a:rPr lang="en-US" sz="1300" b="1" dirty="0" err="1" smtClean="0">
                <a:latin typeface="Arial" pitchFamily="34" charset="0"/>
                <a:cs typeface="Arial" pitchFamily="34" charset="0"/>
              </a:rPr>
              <a:t>Topi</a:t>
            </a:r>
            <a:endParaRPr lang="en-US" sz="1300" b="1" dirty="0" smtClean="0">
              <a:latin typeface="Arial" pitchFamily="34" charset="0"/>
              <a:cs typeface="Arial" pitchFamily="34" charset="0"/>
            </a:endParaRP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Voltage Stabilizers ( 1 </a:t>
            </a:r>
            <a:r>
              <a:rPr lang="en-US" sz="1300" b="1" dirty="0" err="1" smtClean="0">
                <a:latin typeface="Arial" pitchFamily="34" charset="0"/>
                <a:cs typeface="Arial" pitchFamily="34" charset="0"/>
              </a:rPr>
              <a:t>kVA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 to 5 </a:t>
            </a:r>
            <a:r>
              <a:rPr lang="en-US" sz="1300" b="1" dirty="0" err="1" smtClean="0">
                <a:latin typeface="Arial" pitchFamily="34" charset="0"/>
                <a:cs typeface="Arial" pitchFamily="34" charset="0"/>
              </a:rPr>
              <a:t>kVA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) – 1982-86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Uninterruptible Power System (UPS) -  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Motor Speed Controllers (3 phase inductive motors)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Hand Dryers (1994)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PABXs ( 2 X 10 lines &amp; 8 X 100 lines)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Hearing Aids (1994 for Ministry of Special Education)</a:t>
            </a:r>
          </a:p>
          <a:p>
            <a:pPr marL="640080" lvl="1" indent="-237744" fontAlgn="auto">
              <a:lnSpc>
                <a:spcPct val="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Objective : Know-how in advance electronic techniques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Chip Design Technology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Chip Manufacturing Technology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Control Engineering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Power Electronics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Advance Communication Techniques</a:t>
            </a:r>
          </a:p>
          <a:p>
            <a:pPr marL="640080" lvl="1" indent="-237744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Feasibility report on production of proximity fuses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F9D-2347-4110-AC78-8E1421438542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652463" y="1233488"/>
            <a:ext cx="54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652463" y="304800"/>
            <a:ext cx="8034337" cy="682625"/>
          </a:xfrm>
          <a:solidFill>
            <a:srgbClr val="00FFFF"/>
          </a:solidFill>
          <a:ln w="38100" cmpd="dbl">
            <a:solidFill>
              <a:srgbClr val="FF9933"/>
            </a:solidFill>
          </a:ln>
        </p:spPr>
        <p:txBody>
          <a:bodyPr anchorCtr="1"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R&amp;D WORK UNDERTAKEN SINCE 1986   (2)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33488"/>
            <a:ext cx="8229600" cy="53959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Objective : Contractual/ Customized Projects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Tx/>
              <a:buSzPct val="150000"/>
              <a:buFontTx/>
              <a:buChar char="•"/>
            </a:pPr>
            <a:r>
              <a:rPr lang="en-US" sz="15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Artillery fire control computer system for Pak Army (1984-)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Tx/>
              <a:buSzPct val="150000"/>
              <a:buFontTx/>
              <a:buChar char="•"/>
            </a:pPr>
            <a:r>
              <a:rPr lang="en-US" sz="15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Special purpose PABX for PAK Army (1989)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Tx/>
              <a:buSzPct val="150000"/>
              <a:buFontTx/>
              <a:buChar char="•"/>
            </a:pPr>
            <a:r>
              <a:rPr lang="en-US" sz="15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Traffic Light Control for CDA (1994-95)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Tx/>
              <a:buSzPct val="150000"/>
              <a:buFontTx/>
              <a:buChar char="•"/>
            </a:pPr>
            <a:r>
              <a:rPr lang="en-US" sz="15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Radio Paging System for Hospital 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Tx/>
              <a:buSzPct val="150000"/>
              <a:buFontTx/>
              <a:buChar char="•"/>
            </a:pPr>
            <a:r>
              <a:rPr lang="en-US" sz="15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Communication Products for ISI and Punjab Police 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Tx/>
              <a:buSzPct val="150000"/>
              <a:buFontTx/>
              <a:buChar char="•"/>
            </a:pPr>
            <a:r>
              <a:rPr lang="en-US" sz="15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 Power Inverter for UNDP (1989-90)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Tx/>
              <a:buSzPct val="150000"/>
              <a:buFontTx/>
              <a:buChar char="•"/>
            </a:pPr>
            <a:r>
              <a:rPr lang="en-US" sz="15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Fiber Optic Communication link for PTCL (1985)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Tx/>
              <a:buSzPct val="150000"/>
              <a:buFontTx/>
              <a:buChar char="•"/>
            </a:pPr>
            <a:r>
              <a:rPr lang="en-US" sz="15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Specialized Process Controller for Fauji Foundation Fertilizer Plant 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Tx/>
              <a:buSzPct val="150000"/>
              <a:buFontTx/>
              <a:buNone/>
            </a:pPr>
            <a:r>
              <a:rPr lang="en-US" sz="15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Machi Goth (RYK) (1994)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Tx/>
              <a:buSzPct val="150000"/>
              <a:buFontTx/>
              <a:buChar char="•"/>
            </a:pPr>
            <a:r>
              <a:rPr lang="en-US" sz="15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Hearing Aid for Ministry of Special Education (1994)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Tx/>
              <a:buSzPct val="150000"/>
              <a:buFontTx/>
              <a:buChar char="•"/>
            </a:pPr>
            <a:r>
              <a:rPr lang="en-US" sz="15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Fabrication of Printed Circuit Boards for large number of organizations (NESCOM, DESTO, PMO etc) 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Tx/>
              <a:buSzPct val="150000"/>
              <a:buFontTx/>
              <a:buChar char="•"/>
            </a:pPr>
            <a:r>
              <a:rPr lang="en-US" sz="15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Establishment of Electronics Development Center in NWFP (1991-92)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C035F-81E3-4008-809E-BA24C32CBAAB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652463" y="1233488"/>
            <a:ext cx="54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77000" y="6356350"/>
            <a:ext cx="23622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fld id="{A555E563-A20E-49FD-895E-D8D681789AD3}" type="slidenum">
              <a:rPr lang="en-US" sz="1400">
                <a:solidFill>
                  <a:srgbClr val="008000"/>
                </a:solidFill>
              </a:rPr>
              <a:pPr eaLnBrk="0" hangingPunct="0"/>
              <a:t>42</a:t>
            </a:fld>
            <a:endParaRPr lang="en-US" sz="1400">
              <a:solidFill>
                <a:srgbClr val="008000"/>
              </a:solidFill>
            </a:endParaRP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947738" y="3810000"/>
            <a:ext cx="7108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en-US" sz="12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947738" y="4724400"/>
            <a:ext cx="7108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Blip>
                <a:blip r:embed="rId3"/>
              </a:buBlip>
            </a:pPr>
            <a:endParaRPr lang="en-US" sz="14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49157" name="Text Box 12"/>
          <p:cNvSpPr txBox="1">
            <a:spLocks noChangeArrowheads="1"/>
          </p:cNvSpPr>
          <p:nvPr/>
        </p:nvSpPr>
        <p:spPr bwMode="auto">
          <a:xfrm>
            <a:off x="457200" y="1143000"/>
            <a:ext cx="85344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lvl="1" indent="-347663" defTabSz="466725" eaLnBrk="0" hangingPunct="0">
              <a:lnSpc>
                <a:spcPct val="12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Establishment of SMT Pilot Production Line </a:t>
            </a:r>
          </a:p>
          <a:p>
            <a:pPr marL="461963" lvl="1" indent="-347663" defTabSz="466725" eaLnBrk="0" hangingPunct="0">
              <a:lnSpc>
                <a:spcPct val="12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Double and multilayer printed circuit boards (PCBs)</a:t>
            </a:r>
          </a:p>
          <a:p>
            <a:pPr marL="461963" lvl="1" indent="-347663" defTabSz="466725" eaLnBrk="0" hangingPunct="0">
              <a:lnSpc>
                <a:spcPct val="12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Integrated Circuit Design Centre </a:t>
            </a:r>
          </a:p>
          <a:p>
            <a:pPr marL="461963" lvl="1" indent="-347663" defTabSz="466725" eaLnBrk="0" hangingPunct="0">
              <a:lnSpc>
                <a:spcPct val="12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Centre for software development and training in advance databases </a:t>
            </a:r>
          </a:p>
          <a:p>
            <a:pPr marL="461963" lvl="1" indent="-347663" defTabSz="466725" eaLnBrk="0" hangingPunct="0">
              <a:lnSpc>
                <a:spcPct val="12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Centre for quality testing and certification of electronics products</a:t>
            </a:r>
          </a:p>
          <a:p>
            <a:pPr marL="461963" lvl="1" indent="-347663" defTabSz="466725" eaLnBrk="0" hangingPunct="0">
              <a:lnSpc>
                <a:spcPct val="12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Up-gradation of power electronics lab </a:t>
            </a:r>
          </a:p>
          <a:p>
            <a:pPr marL="461963" lvl="1" indent="-347663" defTabSz="466725" eaLnBrk="0" hangingPunct="0">
              <a:lnSpc>
                <a:spcPct val="12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LED based energy efficient lights </a:t>
            </a:r>
          </a:p>
          <a:p>
            <a:pPr marL="461963" lvl="1" indent="-347663" defTabSz="466725" eaLnBrk="0" hangingPunct="0">
              <a:lnSpc>
                <a:spcPct val="12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Communication Surveillance Devices</a:t>
            </a:r>
          </a:p>
          <a:p>
            <a:pPr marL="461963" lvl="1" indent="-347663" defTabSz="466725" eaLnBrk="0" hangingPunct="0">
              <a:lnSpc>
                <a:spcPct val="12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Electronic Voting Machine</a:t>
            </a:r>
          </a:p>
        </p:txBody>
      </p:sp>
      <p:sp>
        <p:nvSpPr>
          <p:cNvPr id="8199" name="Rectangle 6"/>
          <p:cNvSpPr txBox="1">
            <a:spLocks noChangeArrowheads="1"/>
          </p:cNvSpPr>
          <p:nvPr/>
        </p:nvSpPr>
        <p:spPr bwMode="auto">
          <a:xfrm>
            <a:off x="609600" y="152400"/>
            <a:ext cx="8229600" cy="609600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Achievements for Last Five Years </a:t>
            </a:r>
          </a:p>
          <a:p>
            <a:pPr eaLnBrk="0" hangingPunct="0">
              <a:defRPr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cs typeface="+mn-cs"/>
              </a:rPr>
              <a:t> </a:t>
            </a:r>
            <a:endParaRPr lang="en-US" sz="3200" dirty="0">
              <a:solidFill>
                <a:schemeClr val="bg1">
                  <a:lumMod val="75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endParaRPr lang="en-US" sz="3200" b="1" dirty="0"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77000" y="6356350"/>
            <a:ext cx="23622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fld id="{5BADEDAD-41F1-4472-A565-0F9ED9D56487}" type="slidenum">
              <a:rPr lang="en-US" sz="1400">
                <a:solidFill>
                  <a:srgbClr val="008000"/>
                </a:solidFill>
              </a:rPr>
              <a:pPr eaLnBrk="0" hangingPunct="0"/>
              <a:t>43</a:t>
            </a:fld>
            <a:endParaRPr lang="en-US" sz="1400">
              <a:solidFill>
                <a:srgbClr val="008000"/>
              </a:solidFill>
            </a:endParaRPr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947738" y="3810000"/>
            <a:ext cx="7108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en-US" sz="12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947738" y="4724400"/>
            <a:ext cx="7108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Blip>
                <a:blip r:embed="rId3"/>
              </a:buBlip>
            </a:pPr>
            <a:endParaRPr lang="en-US" sz="14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50181" name="Text Box 12"/>
          <p:cNvSpPr txBox="1">
            <a:spLocks noChangeArrowheads="1"/>
          </p:cNvSpPr>
          <p:nvPr/>
        </p:nvSpPr>
        <p:spPr bwMode="auto">
          <a:xfrm>
            <a:off x="1219200" y="914400"/>
            <a:ext cx="74676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lvl="1" indent="-347663" defTabSz="466725" eaLnBrk="0" hangingPunct="0">
              <a:lnSpc>
                <a:spcPct val="15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000" b="1">
                <a:solidFill>
                  <a:srgbClr val="0000FF"/>
                </a:solidFill>
                <a:latin typeface="Arial" pitchFamily="34" charset="0"/>
              </a:rPr>
              <a:t>Programmable Logic Controllers (PLCs) </a:t>
            </a:r>
          </a:p>
          <a:p>
            <a:pPr marL="461963" lvl="1" indent="-347663" defTabSz="466725" eaLnBrk="0" hangingPunct="0">
              <a:lnSpc>
                <a:spcPct val="15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000" b="1">
                <a:solidFill>
                  <a:srgbClr val="0000FF"/>
                </a:solidFill>
                <a:latin typeface="Arial" pitchFamily="34" charset="0"/>
              </a:rPr>
              <a:t>Autoclave unit </a:t>
            </a:r>
          </a:p>
          <a:p>
            <a:pPr marL="461963" lvl="1" indent="-347663" defTabSz="466725" eaLnBrk="0" hangingPunct="0">
              <a:lnSpc>
                <a:spcPct val="15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000" b="1">
                <a:solidFill>
                  <a:srgbClr val="0000FF"/>
                </a:solidFill>
                <a:latin typeface="Arial" pitchFamily="34" charset="0"/>
              </a:rPr>
              <a:t>CNC machine</a:t>
            </a:r>
          </a:p>
          <a:p>
            <a:pPr marL="461963" lvl="1" indent="-347663" defTabSz="466725" eaLnBrk="0" hangingPunct="0">
              <a:lnSpc>
                <a:spcPct val="15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000" b="1">
                <a:solidFill>
                  <a:srgbClr val="0000FF"/>
                </a:solidFill>
                <a:latin typeface="Arial" pitchFamily="34" charset="0"/>
              </a:rPr>
              <a:t>Elevator for Multi- Storey Buildings </a:t>
            </a:r>
          </a:p>
          <a:p>
            <a:pPr marL="461963" lvl="1" indent="-347663" defTabSz="466725" eaLnBrk="0" hangingPunct="0">
              <a:lnSpc>
                <a:spcPct val="15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000" b="1">
                <a:solidFill>
                  <a:srgbClr val="0000FF"/>
                </a:solidFill>
                <a:latin typeface="Arial" pitchFamily="34" charset="0"/>
              </a:rPr>
              <a:t>High Rating Automatic Voltage Stabilizers</a:t>
            </a:r>
          </a:p>
          <a:p>
            <a:pPr marL="461963" lvl="1" indent="-347663" defTabSz="466725" eaLnBrk="0" hangingPunct="0">
              <a:lnSpc>
                <a:spcPct val="15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000" b="1">
                <a:solidFill>
                  <a:srgbClr val="0000FF"/>
                </a:solidFill>
                <a:latin typeface="Arial" pitchFamily="34" charset="0"/>
              </a:rPr>
              <a:t>Transformer Turns Ration Finder </a:t>
            </a:r>
          </a:p>
          <a:p>
            <a:pPr marL="461963" lvl="1" indent="-347663" defTabSz="466725" eaLnBrk="0" hangingPunct="0">
              <a:lnSpc>
                <a:spcPct val="15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000" b="1">
                <a:solidFill>
                  <a:srgbClr val="0000FF"/>
                </a:solidFill>
                <a:latin typeface="Arial" pitchFamily="34" charset="0"/>
              </a:rPr>
              <a:t>Hand Held Metal Detector</a:t>
            </a:r>
          </a:p>
          <a:p>
            <a:pPr marL="461963" lvl="1" indent="-347663" defTabSz="466725" eaLnBrk="0" hangingPunct="0">
              <a:lnSpc>
                <a:spcPct val="15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000" b="1">
                <a:solidFill>
                  <a:srgbClr val="0000FF"/>
                </a:solidFill>
                <a:latin typeface="Arial" pitchFamily="34" charset="0"/>
              </a:rPr>
              <a:t>Access control system</a:t>
            </a:r>
          </a:p>
          <a:p>
            <a:pPr marL="461963" lvl="1" indent="-347663" defTabSz="466725" eaLnBrk="0" hangingPunct="0">
              <a:lnSpc>
                <a:spcPct val="15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000" b="1">
                <a:solidFill>
                  <a:srgbClr val="0000FF"/>
                </a:solidFill>
                <a:latin typeface="Arial" pitchFamily="34" charset="0"/>
              </a:rPr>
              <a:t>Communication surveillance devices  </a:t>
            </a:r>
          </a:p>
          <a:p>
            <a:pPr marL="461963" lvl="1" indent="-347663" defTabSz="466725" eaLnBrk="0" hangingPunct="0">
              <a:lnSpc>
                <a:spcPct val="15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000" b="1">
                <a:solidFill>
                  <a:srgbClr val="0000FF"/>
                </a:solidFill>
                <a:latin typeface="Arial" pitchFamily="34" charset="0"/>
              </a:rPr>
              <a:t>Engineering/consultancy services </a:t>
            </a:r>
          </a:p>
          <a:p>
            <a:pPr marL="461963" lvl="1" indent="-347663" defTabSz="466725" eaLnBrk="0" hangingPunct="0">
              <a:lnSpc>
                <a:spcPct val="150000"/>
              </a:lnSpc>
              <a:buClr>
                <a:srgbClr val="00FFFF"/>
              </a:buClr>
              <a:buSzPct val="115000"/>
              <a:buFont typeface="Wingdings" pitchFamily="2" charset="2"/>
              <a:buChar char="§"/>
            </a:pPr>
            <a:r>
              <a:rPr lang="en-US" sz="2000" b="1">
                <a:solidFill>
                  <a:srgbClr val="0000FF"/>
                </a:solidFill>
                <a:latin typeface="Arial" pitchFamily="34" charset="0"/>
              </a:rPr>
              <a:t>Advanced trainings / internship </a:t>
            </a:r>
          </a:p>
        </p:txBody>
      </p:sp>
      <p:sp>
        <p:nvSpPr>
          <p:cNvPr id="8199" name="Rectangle 6"/>
          <p:cNvSpPr txBox="1">
            <a:spLocks noChangeArrowheads="1"/>
          </p:cNvSpPr>
          <p:nvPr/>
        </p:nvSpPr>
        <p:spPr bwMode="auto">
          <a:xfrm>
            <a:off x="609600" y="228600"/>
            <a:ext cx="8229600" cy="609600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Achievements for Last Five Years </a:t>
            </a:r>
          </a:p>
          <a:p>
            <a:pPr eaLnBrk="0" hangingPunct="0">
              <a:defRPr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cs typeface="+mn-cs"/>
              </a:rPr>
              <a:t> </a:t>
            </a:r>
            <a:endParaRPr lang="en-US" sz="3200" dirty="0">
              <a:solidFill>
                <a:schemeClr val="bg1">
                  <a:lumMod val="75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endParaRPr lang="en-US" sz="3200" b="1" dirty="0"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248400" cy="381000"/>
          </a:xfrm>
          <a:solidFill>
            <a:srgbClr val="00FFFF"/>
          </a:solidFill>
          <a:ln w="12700" cap="sq">
            <a:solidFill>
              <a:srgbClr val="6600CC"/>
            </a:solidFill>
            <a:headEnd type="none" w="sm" len="sm"/>
            <a:tailEnd type="none" w="sm" len="sm"/>
          </a:ln>
        </p:spPr>
        <p:txBody>
          <a:bodyPr anchor="b">
            <a:normAutofit fontScale="90000"/>
          </a:bodyPr>
          <a:lstStyle/>
          <a:p>
            <a:pPr marL="457200" indent="-457200" algn="ctr" eaLnBrk="1" hangingPunct="1">
              <a:buClr>
                <a:srgbClr val="99FFCC"/>
              </a:buClr>
              <a:buFont typeface="Webdings" pitchFamily="18" charset="2"/>
              <a:buNone/>
            </a:pPr>
            <a:r>
              <a:rPr lang="en-US" sz="2100" b="1" dirty="0" smtClean="0">
                <a:solidFill>
                  <a:srgbClr val="0000FF"/>
                </a:solidFill>
              </a:rPr>
              <a:t>DIRECTOR  GENERALS    (Since 1979) </a:t>
            </a:r>
          </a:p>
        </p:txBody>
      </p:sp>
      <p:graphicFrame>
        <p:nvGraphicFramePr>
          <p:cNvPr id="9345" name="Group 129"/>
          <p:cNvGraphicFramePr>
            <a:graphicFrameLocks noGrp="1"/>
          </p:cNvGraphicFramePr>
          <p:nvPr>
            <p:ph type="tbl" idx="1"/>
          </p:nvPr>
        </p:nvGraphicFramePr>
        <p:xfrm>
          <a:off x="609600" y="762000"/>
          <a:ext cx="7924800" cy="53858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62000"/>
                <a:gridCol w="5943600"/>
                <a:gridCol w="1219200"/>
              </a:tblGrid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Period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Dr.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Nisar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Ahmed (Acting Charge)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1979-79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Maj. Gen.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Shafiq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Ahmed (Acting Charge)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1979-80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Mr.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Manzoor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Ahmed (Acting Charge)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1980-82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Mr.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Masihuddin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(Acting Charge)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1982-84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Brig. (R) M.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Sardar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Khan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1984-85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Mr. Masihuddin (Acting Charge)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1985-87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Dr. S. Ahmed Husnain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1987-89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Mr. Tariq Ubaid (Acting Charge)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1990-92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Mr. Tariq Ubaid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1992-95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Mr. Muhammad Ishaq (Acting Charge)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1995-96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Dr. S.M. Qureshi (Acting Charge)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1996-96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Lt. Gen (R) Javed Ashraf Qazi (Acting Charge)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1996-96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Mr. M. Ayub Iqbal Rana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1996-99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M.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Idrees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Anwar (Acting Charge)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1999-00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Mr.Anwar Jamal Ansari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2000-03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Mr. Shehryar Khan (Acting Charge)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2003-04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Dr. Anwar ul Haq (Acting Charge)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2004-05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Dr. Pervaiz Akhtar (Acting Charge)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2005-05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04E42-054B-4106-9473-757D9AB649DD}" type="slidenum">
              <a:rPr lang="en-US"/>
              <a:pPr/>
              <a:t>44</a:t>
            </a:fld>
            <a:endParaRPr lang="en-US"/>
          </a:p>
        </p:txBody>
      </p:sp>
      <p:sp>
        <p:nvSpPr>
          <p:cNvPr id="9346" name="Line 130"/>
          <p:cNvSpPr>
            <a:spLocks noChangeShapeType="1"/>
          </p:cNvSpPr>
          <p:nvPr/>
        </p:nvSpPr>
        <p:spPr bwMode="auto">
          <a:xfrm>
            <a:off x="7315200" y="762000"/>
            <a:ext cx="0" cy="546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248400" cy="381000"/>
          </a:xfrm>
          <a:solidFill>
            <a:srgbClr val="00FFFF"/>
          </a:solidFill>
          <a:ln w="12700" cap="sq">
            <a:solidFill>
              <a:srgbClr val="6600CC"/>
            </a:solidFill>
            <a:headEnd type="none" w="sm" len="sm"/>
            <a:tailEnd type="none" w="sm" len="sm"/>
          </a:ln>
        </p:spPr>
        <p:txBody>
          <a:bodyPr anchor="b">
            <a:normAutofit fontScale="90000"/>
          </a:bodyPr>
          <a:lstStyle/>
          <a:p>
            <a:pPr marL="457200" indent="-457200" algn="ctr" eaLnBrk="1" hangingPunct="1">
              <a:buClr>
                <a:srgbClr val="99FFCC"/>
              </a:buClr>
              <a:buFont typeface="Webdings" pitchFamily="18" charset="2"/>
              <a:buNone/>
            </a:pPr>
            <a:r>
              <a:rPr lang="en-US" sz="2100" b="1" dirty="0" smtClean="0">
                <a:solidFill>
                  <a:srgbClr val="0000FF"/>
                </a:solidFill>
              </a:rPr>
              <a:t>DIRECTOR  GENERALS    (Since 1979) </a:t>
            </a:r>
          </a:p>
        </p:txBody>
      </p:sp>
      <p:graphicFrame>
        <p:nvGraphicFramePr>
          <p:cNvPr id="9345" name="Group 129"/>
          <p:cNvGraphicFramePr>
            <a:graphicFrameLocks noGrp="1"/>
          </p:cNvGraphicFramePr>
          <p:nvPr>
            <p:ph type="tbl" idx="1"/>
          </p:nvPr>
        </p:nvGraphicFramePr>
        <p:xfrm>
          <a:off x="609600" y="838200"/>
          <a:ext cx="7924800" cy="25786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06475"/>
                <a:gridCol w="4784725"/>
                <a:gridCol w="21336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Period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Prof. Dr.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Farid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Khwaja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(Acting Charge)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2005-08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AVM Tariq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Matin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(Acting Charge)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2008-09 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Mr. Tariq M.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Ubaid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Wahla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(Acting charge)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Mr. Muhammad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Aslam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(Acting charge)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2009-10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Mr.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Zafar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Iqbal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Khokhar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Acting Charge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2011 -13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Mr.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Saiful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Islam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Qureshi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Acting Charge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2013-14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Mr. Abdul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Haleem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Asghar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Acting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Cahrge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Brig. Dr.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Basharat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Mehmood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31-12-2014 – to date</a:t>
                      </a: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04E42-054B-4106-9473-757D9AB649DD}" type="slidenum">
              <a:rPr lang="en-US"/>
              <a:pPr/>
              <a:t>45</a:t>
            </a:fld>
            <a:endParaRPr lang="en-US"/>
          </a:p>
        </p:txBody>
      </p:sp>
      <p:sp>
        <p:nvSpPr>
          <p:cNvPr id="9309" name="Rectangle 93"/>
          <p:cNvSpPr>
            <a:spLocks noChangeArrowheads="1"/>
          </p:cNvSpPr>
          <p:nvPr/>
        </p:nvSpPr>
        <p:spPr bwMode="auto">
          <a:xfrm>
            <a:off x="533400" y="4114800"/>
            <a:ext cx="5181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Acting Charge: </a:t>
            </a:r>
            <a:r>
              <a:rPr lang="en-US" sz="1400" b="1" dirty="0" smtClean="0">
                <a:solidFill>
                  <a:srgbClr val="0000FF"/>
                </a:solidFill>
                <a:latin typeface="Arial" charset="0"/>
              </a:rPr>
              <a:t>20 times       (24 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Years, </a:t>
            </a:r>
            <a:r>
              <a:rPr lang="en-US" sz="1400" b="1" dirty="0" smtClean="0">
                <a:solidFill>
                  <a:srgbClr val="0000FF"/>
                </a:solidFill>
                <a:latin typeface="Arial" charset="0"/>
              </a:rPr>
              <a:t>69 %)</a:t>
            </a:r>
          </a:p>
          <a:p>
            <a:pPr lvl="1"/>
            <a:endParaRPr lang="en-US" sz="1400" b="1" dirty="0">
              <a:solidFill>
                <a:srgbClr val="0000FF"/>
              </a:solidFill>
              <a:latin typeface="Arial" charset="0"/>
            </a:endParaRPr>
          </a:p>
          <a:p>
            <a:pPr lvl="1"/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Full Time:          </a:t>
            </a:r>
            <a:r>
              <a:rPr lang="en-US" sz="1400" b="1" dirty="0" smtClean="0">
                <a:solidFill>
                  <a:srgbClr val="0000FF"/>
                </a:solidFill>
                <a:latin typeface="Arial" charset="0"/>
              </a:rPr>
              <a:t>06 times       (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11 Years; </a:t>
            </a:r>
            <a:r>
              <a:rPr lang="en-US" sz="1400" b="1" dirty="0" smtClean="0">
                <a:solidFill>
                  <a:srgbClr val="0000FF"/>
                </a:solidFill>
                <a:latin typeface="Arial" charset="0"/>
              </a:rPr>
              <a:t>31 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%)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99350" cy="8842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 Functions </a:t>
            </a:r>
            <a:r>
              <a:rPr lang="en-US" sz="27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(Laid Down in Ordinance)</a:t>
            </a:r>
            <a:endParaRPr lang="en-US" sz="27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85850"/>
            <a:ext cx="7727950" cy="5314950"/>
          </a:xfrm>
        </p:spPr>
        <p:txBody>
          <a:bodyPr>
            <a:noAutofit/>
          </a:bodyPr>
          <a:lstStyle/>
          <a:p>
            <a:pPr marL="690563" indent="-457200" algn="just" defTabSz="466725" fontAlgn="auto">
              <a:spcAft>
                <a:spcPts val="0"/>
              </a:spcAft>
              <a:buClrTx/>
              <a:buFont typeface="Webdings" pitchFamily="18" charset="2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carry out design and development work in vital areas of  electronics.</a:t>
            </a:r>
          </a:p>
          <a:p>
            <a:pPr marL="690563" indent="-457200" algn="just" defTabSz="466725" fontAlgn="auto">
              <a:spcAft>
                <a:spcPts val="0"/>
              </a:spcAft>
              <a:buClrTx/>
              <a:buFont typeface="Webdings" pitchFamily="18" charset="2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design &amp; develop items of common utility for the various user organizations and production units and assist in augmenting the local content in production.</a:t>
            </a:r>
          </a:p>
          <a:p>
            <a:pPr marL="690563" indent="-457200" algn="just" defTabSz="466725" fontAlgn="auto">
              <a:spcAft>
                <a:spcPts val="0"/>
              </a:spcAft>
              <a:buClrTx/>
              <a:buFont typeface="Webdings" pitchFamily="18" charset="2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develop know-how in advanced electronic techniques of value &amp; exchange specialized know-how with other Research Centers. </a:t>
            </a:r>
          </a:p>
          <a:p>
            <a:pPr marL="690563" indent="-457200" algn="just" defTabSz="466725" fontAlgn="auto">
              <a:spcAft>
                <a:spcPts val="0"/>
              </a:spcAft>
              <a:buClrTx/>
              <a:buFont typeface="Webdings" pitchFamily="18" charset="2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impart  advanced training in electronics.</a:t>
            </a:r>
          </a:p>
          <a:p>
            <a:pPr marL="690563" indent="-457200" algn="just" defTabSz="466725" fontAlgn="auto">
              <a:spcAft>
                <a:spcPts val="0"/>
              </a:spcAft>
              <a:buClr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(cont…)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F207-E2BE-45B7-8AEF-01C827AA691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2550"/>
            <a:ext cx="8020050" cy="5353050"/>
          </a:xfrm>
        </p:spPr>
        <p:txBody>
          <a:bodyPr>
            <a:noAutofit/>
          </a:bodyPr>
          <a:lstStyle/>
          <a:p>
            <a:pPr marL="747713" indent="-514350" algn="just" defTabSz="466725" fontAlgn="auto">
              <a:spcAft>
                <a:spcPts val="0"/>
              </a:spcAft>
              <a:buClrTx/>
              <a:buFont typeface="+mj-lt"/>
              <a:buAutoNum type="arabicPeriod" startAt="5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develop expertise in digital electronic  techniques to enable its applications  to control systems, data processing and data transmission equipment of the future.</a:t>
            </a:r>
          </a:p>
          <a:p>
            <a:pPr marL="690563" indent="-457200" algn="just" defTabSz="466725" fontAlgn="auto">
              <a:spcAft>
                <a:spcPts val="0"/>
              </a:spcAft>
              <a:buClrTx/>
              <a:buFont typeface="Webdings" pitchFamily="18" charset="2"/>
              <a:buAutoNum type="arabicPeriod" startAt="5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establish  close liaison with other organizations engaged in R&amp;D, academic and production activities.</a:t>
            </a:r>
          </a:p>
          <a:p>
            <a:pPr marL="690563" indent="-457200" algn="just" defTabSz="466725" fontAlgn="auto">
              <a:spcAft>
                <a:spcPts val="0"/>
              </a:spcAft>
              <a:buClrTx/>
              <a:buFont typeface="Webdings" pitchFamily="18" charset="2"/>
              <a:buAutoNum type="arabicPeriod" startAt="5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Small scale production of specialized components, ICs and  electronic  equipment.</a:t>
            </a:r>
          </a:p>
          <a:p>
            <a:pPr marL="690563" indent="-457200" algn="just" defTabSz="466725" fontAlgn="auto">
              <a:spcAft>
                <a:spcPts val="0"/>
              </a:spcAft>
              <a:buClrTx/>
              <a:buFont typeface="Webdings" pitchFamily="18" charset="2"/>
              <a:buAutoNum type="arabicPeriod" startAt="5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arrange seminars &amp; conferences.</a:t>
            </a:r>
          </a:p>
          <a:p>
            <a:pPr marL="365760" indent="-283464" fontAlgn="auto">
              <a:spcAft>
                <a:spcPts val="0"/>
              </a:spcAft>
              <a:buClrTx/>
              <a:buFont typeface="Wingdings 2"/>
              <a:buChar char=""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422F0-5296-483E-A8B5-37C62412E14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935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 Functions </a:t>
            </a:r>
            <a:r>
              <a:rPr lang="en-US" sz="27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(Laid down in Ordinance)</a:t>
            </a:r>
            <a:endParaRPr lang="en-US" sz="27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0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Key Expertise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50585-7B9C-4640-8B1D-2035F0CA8021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914401" y="1417638"/>
          <a:ext cx="7699374" cy="474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122" y="152400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  <a:cs typeface="Arial" pitchFamily="34" charset="0"/>
              </a:rPr>
              <a:t>Research &amp; Development Labs    </a:t>
            </a:r>
            <a:r>
              <a:rPr lang="en-US" sz="1800" b="1" dirty="0" smtClean="0">
                <a:solidFill>
                  <a:schemeClr val="tx2">
                    <a:satMod val="130000"/>
                  </a:schemeClr>
                </a:solidFill>
                <a:cs typeface="Arial" pitchFamily="34" charset="0"/>
              </a:rPr>
              <a:t>(key research areas)</a:t>
            </a:r>
            <a:endParaRPr lang="en-US" sz="1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8A578-9E08-4481-8D2F-D90DCC0E69DE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304800" y="809328"/>
          <a:ext cx="795367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676400" y="3581400"/>
            <a:ext cx="697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latin typeface="Arial" pitchFamily="34" charset="0"/>
              </a:rPr>
              <a:t>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Line 71"/>
          <p:cNvSpPr>
            <a:spLocks noChangeShapeType="1"/>
          </p:cNvSpPr>
          <p:nvPr/>
        </p:nvSpPr>
        <p:spPr bwMode="auto">
          <a:xfrm flipH="1">
            <a:off x="6754813" y="3810000"/>
            <a:ext cx="250825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451225" y="545068"/>
            <a:ext cx="2525713" cy="369332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1200">
                <a:latin typeface="Arial Black" pitchFamily="34" charset="0"/>
              </a:rPr>
              <a:t>Director  General</a:t>
            </a:r>
          </a:p>
        </p:txBody>
      </p:sp>
      <p:sp>
        <p:nvSpPr>
          <p:cNvPr id="22534" name="Text Box 68"/>
          <p:cNvSpPr txBox="1">
            <a:spLocks noChangeArrowheads="1"/>
          </p:cNvSpPr>
          <p:nvPr/>
        </p:nvSpPr>
        <p:spPr bwMode="auto">
          <a:xfrm>
            <a:off x="3146425" y="2184400"/>
            <a:ext cx="1654175" cy="292100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sz="1000">
                <a:latin typeface="Arial Black" pitchFamily="34" charset="0"/>
              </a:rPr>
              <a:t>Project Directors</a:t>
            </a:r>
          </a:p>
        </p:txBody>
      </p:sp>
      <p:sp>
        <p:nvSpPr>
          <p:cNvPr id="22535" name="Text Box 81"/>
          <p:cNvSpPr txBox="1">
            <a:spLocks noChangeArrowheads="1"/>
          </p:cNvSpPr>
          <p:nvPr/>
        </p:nvSpPr>
        <p:spPr bwMode="auto">
          <a:xfrm>
            <a:off x="5176838" y="2236788"/>
            <a:ext cx="1662112" cy="430212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1000">
                <a:latin typeface="Arial Black" pitchFamily="34" charset="0"/>
              </a:rPr>
              <a:t>Director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000">
                <a:latin typeface="Arial Black" pitchFamily="34" charset="0"/>
              </a:rPr>
              <a:t>Finance</a:t>
            </a:r>
          </a:p>
        </p:txBody>
      </p:sp>
      <p:sp>
        <p:nvSpPr>
          <p:cNvPr id="22536" name="Text Box 84"/>
          <p:cNvSpPr txBox="1">
            <a:spLocks noChangeArrowheads="1"/>
          </p:cNvSpPr>
          <p:nvPr/>
        </p:nvSpPr>
        <p:spPr bwMode="auto">
          <a:xfrm>
            <a:off x="5216525" y="3200400"/>
            <a:ext cx="1535113" cy="261938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1000">
                <a:latin typeface="Arial Black" pitchFamily="34" charset="0"/>
              </a:rPr>
              <a:t>Admin Section</a:t>
            </a:r>
          </a:p>
        </p:txBody>
      </p:sp>
      <p:sp>
        <p:nvSpPr>
          <p:cNvPr id="22537" name="Text Box 85"/>
          <p:cNvSpPr txBox="1">
            <a:spLocks noChangeArrowheads="1"/>
          </p:cNvSpPr>
          <p:nvPr/>
        </p:nvSpPr>
        <p:spPr bwMode="auto">
          <a:xfrm>
            <a:off x="5216525" y="2743200"/>
            <a:ext cx="1587500" cy="293688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sz="1000">
                <a:latin typeface="Arial Black" pitchFamily="34" charset="0"/>
              </a:rPr>
              <a:t>  Accounts </a:t>
            </a:r>
          </a:p>
        </p:txBody>
      </p:sp>
      <p:sp>
        <p:nvSpPr>
          <p:cNvPr id="22538" name="Text Box 86"/>
          <p:cNvSpPr txBox="1">
            <a:spLocks noChangeArrowheads="1"/>
          </p:cNvSpPr>
          <p:nvPr/>
        </p:nvSpPr>
        <p:spPr bwMode="auto">
          <a:xfrm>
            <a:off x="5216525" y="3581400"/>
            <a:ext cx="1560513" cy="287338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1000">
                <a:latin typeface="Arial Black" pitchFamily="34" charset="0"/>
              </a:rPr>
              <a:t>Personnel Section</a:t>
            </a:r>
          </a:p>
        </p:txBody>
      </p:sp>
      <p:sp>
        <p:nvSpPr>
          <p:cNvPr id="22539" name="Line 88"/>
          <p:cNvSpPr>
            <a:spLocks noChangeShapeType="1"/>
          </p:cNvSpPr>
          <p:nvPr/>
        </p:nvSpPr>
        <p:spPr bwMode="auto">
          <a:xfrm flipH="1">
            <a:off x="7002463" y="1828800"/>
            <a:ext cx="46037" cy="32766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89"/>
          <p:cNvSpPr>
            <a:spLocks noChangeShapeType="1"/>
          </p:cNvSpPr>
          <p:nvPr/>
        </p:nvSpPr>
        <p:spPr bwMode="auto">
          <a:xfrm flipH="1">
            <a:off x="6804025" y="4189413"/>
            <a:ext cx="201613" cy="1587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102"/>
          <p:cNvSpPr txBox="1">
            <a:spLocks noChangeArrowheads="1"/>
          </p:cNvSpPr>
          <p:nvPr/>
        </p:nvSpPr>
        <p:spPr bwMode="auto">
          <a:xfrm>
            <a:off x="631825" y="4168775"/>
            <a:ext cx="1838325" cy="338138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60000"/>
              </a:lnSpc>
            </a:pPr>
            <a:r>
              <a:rPr lang="en-US" sz="1000">
                <a:latin typeface="Arial Black" pitchFamily="34" charset="0"/>
              </a:rPr>
              <a:t>IC Design Center </a:t>
            </a:r>
          </a:p>
        </p:txBody>
      </p:sp>
      <p:sp>
        <p:nvSpPr>
          <p:cNvPr id="22542" name="Text Box 22"/>
          <p:cNvSpPr txBox="1">
            <a:spLocks noChangeArrowheads="1"/>
          </p:cNvSpPr>
          <p:nvPr/>
        </p:nvSpPr>
        <p:spPr bwMode="auto">
          <a:xfrm>
            <a:off x="7151688" y="2006600"/>
            <a:ext cx="1654175" cy="461963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1000">
                <a:latin typeface="Arial Black" pitchFamily="34" charset="0"/>
              </a:rPr>
              <a:t>Director Technical  Services &amp; Cord</a:t>
            </a:r>
          </a:p>
        </p:txBody>
      </p:sp>
      <p:sp>
        <p:nvSpPr>
          <p:cNvPr id="22543" name="Text Box 49"/>
          <p:cNvSpPr txBox="1">
            <a:spLocks noChangeArrowheads="1"/>
          </p:cNvSpPr>
          <p:nvPr/>
        </p:nvSpPr>
        <p:spPr bwMode="auto">
          <a:xfrm>
            <a:off x="631825" y="5413375"/>
            <a:ext cx="1838325" cy="377825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000">
                <a:latin typeface="Arial Black" pitchFamily="34" charset="0"/>
              </a:rPr>
              <a:t>PCB Design &amp; Fabrication</a:t>
            </a:r>
          </a:p>
        </p:txBody>
      </p:sp>
      <p:sp>
        <p:nvSpPr>
          <p:cNvPr id="22544" name="Text Box 110"/>
          <p:cNvSpPr txBox="1">
            <a:spLocks noChangeArrowheads="1"/>
          </p:cNvSpPr>
          <p:nvPr/>
        </p:nvSpPr>
        <p:spPr bwMode="auto">
          <a:xfrm>
            <a:off x="3168650" y="2667000"/>
            <a:ext cx="1654175" cy="554038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>
                <a:latin typeface="Arial Black" pitchFamily="34" charset="0"/>
              </a:rPr>
              <a:t>Balancing Modernization &amp; Rehabilitation (BMR)</a:t>
            </a:r>
          </a:p>
        </p:txBody>
      </p:sp>
      <p:sp>
        <p:nvSpPr>
          <p:cNvPr id="22545" name="Text Box 113"/>
          <p:cNvSpPr txBox="1">
            <a:spLocks noChangeArrowheads="1"/>
          </p:cNvSpPr>
          <p:nvPr/>
        </p:nvSpPr>
        <p:spPr bwMode="auto">
          <a:xfrm>
            <a:off x="631825" y="3200400"/>
            <a:ext cx="1817688" cy="293688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sz="1000">
                <a:latin typeface="Arial Black" pitchFamily="34" charset="0"/>
              </a:rPr>
              <a:t>Power Electronic</a:t>
            </a:r>
          </a:p>
        </p:txBody>
      </p:sp>
      <p:sp>
        <p:nvSpPr>
          <p:cNvPr id="22546" name="Line 116"/>
          <p:cNvSpPr>
            <a:spLocks noChangeShapeType="1"/>
          </p:cNvSpPr>
          <p:nvPr/>
        </p:nvSpPr>
        <p:spPr bwMode="auto">
          <a:xfrm flipH="1">
            <a:off x="6804025" y="4648200"/>
            <a:ext cx="201613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Text Box 126"/>
          <p:cNvSpPr txBox="1">
            <a:spLocks noChangeArrowheads="1"/>
          </p:cNvSpPr>
          <p:nvPr/>
        </p:nvSpPr>
        <p:spPr bwMode="auto">
          <a:xfrm>
            <a:off x="631825" y="2819400"/>
            <a:ext cx="1848316" cy="304800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sz="1000">
                <a:latin typeface="Arial Black" pitchFamily="34" charset="0"/>
              </a:rPr>
              <a:t>Communication Lab</a:t>
            </a:r>
          </a:p>
        </p:txBody>
      </p:sp>
      <p:sp>
        <p:nvSpPr>
          <p:cNvPr id="22548" name="Text Box 102"/>
          <p:cNvSpPr txBox="1">
            <a:spLocks noChangeArrowheads="1"/>
          </p:cNvSpPr>
          <p:nvPr/>
        </p:nvSpPr>
        <p:spPr bwMode="auto">
          <a:xfrm>
            <a:off x="631825" y="4995863"/>
            <a:ext cx="1838325" cy="338137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000">
                <a:latin typeface="Arial Black" pitchFamily="34" charset="0"/>
              </a:rPr>
              <a:t>Centre for Software Development</a:t>
            </a:r>
          </a:p>
        </p:txBody>
      </p:sp>
      <p:sp>
        <p:nvSpPr>
          <p:cNvPr id="22549" name="Line 27"/>
          <p:cNvSpPr>
            <a:spLocks noChangeShapeType="1"/>
          </p:cNvSpPr>
          <p:nvPr/>
        </p:nvSpPr>
        <p:spPr bwMode="auto">
          <a:xfrm flipV="1">
            <a:off x="7947025" y="1820863"/>
            <a:ext cx="0" cy="1778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7207250" y="2667000"/>
            <a:ext cx="1622425" cy="261938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1000">
                <a:latin typeface="Arial Black" pitchFamily="34" charset="0"/>
              </a:rPr>
              <a:t>Coordination</a:t>
            </a:r>
          </a:p>
        </p:txBody>
      </p:sp>
      <p:sp>
        <p:nvSpPr>
          <p:cNvPr id="22551" name="Line 71"/>
          <p:cNvSpPr>
            <a:spLocks noChangeShapeType="1"/>
          </p:cNvSpPr>
          <p:nvPr/>
        </p:nvSpPr>
        <p:spPr bwMode="auto">
          <a:xfrm flipH="1">
            <a:off x="6754813" y="3352800"/>
            <a:ext cx="250825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Text Box 81"/>
          <p:cNvSpPr txBox="1">
            <a:spLocks noChangeArrowheads="1"/>
          </p:cNvSpPr>
          <p:nvPr/>
        </p:nvSpPr>
        <p:spPr bwMode="auto">
          <a:xfrm>
            <a:off x="5432425" y="1270000"/>
            <a:ext cx="1662113" cy="400050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>
                <a:latin typeface="Arial Black" pitchFamily="34" charset="0"/>
              </a:rPr>
              <a:t>Director Development</a:t>
            </a:r>
          </a:p>
        </p:txBody>
      </p:sp>
      <p:sp>
        <p:nvSpPr>
          <p:cNvPr id="22553" name="Text Box 33"/>
          <p:cNvSpPr txBox="1">
            <a:spLocks noChangeArrowheads="1"/>
          </p:cNvSpPr>
          <p:nvPr/>
        </p:nvSpPr>
        <p:spPr bwMode="auto">
          <a:xfrm>
            <a:off x="5203825" y="4540250"/>
            <a:ext cx="1600200" cy="246063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>
                <a:latin typeface="Arial Black" pitchFamily="34" charset="0"/>
              </a:rPr>
              <a:t>Store</a:t>
            </a:r>
          </a:p>
        </p:txBody>
      </p:sp>
      <p:sp>
        <p:nvSpPr>
          <p:cNvPr id="22554" name="Text Box 122"/>
          <p:cNvSpPr txBox="1">
            <a:spLocks noChangeArrowheads="1"/>
          </p:cNvSpPr>
          <p:nvPr/>
        </p:nvSpPr>
        <p:spPr bwMode="auto">
          <a:xfrm>
            <a:off x="5208588" y="4953000"/>
            <a:ext cx="1595437" cy="247650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>
                <a:latin typeface="Arial Black" pitchFamily="34" charset="0"/>
              </a:rPr>
              <a:t>Library</a:t>
            </a:r>
          </a:p>
        </p:txBody>
      </p:sp>
      <p:sp>
        <p:nvSpPr>
          <p:cNvPr id="22555" name="Text Box 81"/>
          <p:cNvSpPr txBox="1">
            <a:spLocks noChangeArrowheads="1"/>
          </p:cNvSpPr>
          <p:nvPr/>
        </p:nvSpPr>
        <p:spPr bwMode="auto">
          <a:xfrm>
            <a:off x="7185025" y="1270000"/>
            <a:ext cx="1662113" cy="400050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>
                <a:latin typeface="Arial Black" pitchFamily="34" charset="0"/>
              </a:rPr>
              <a:t>Director </a:t>
            </a:r>
          </a:p>
          <a:p>
            <a:pPr algn="ctr" eaLnBrk="0" hangingPunct="0"/>
            <a:r>
              <a:rPr lang="en-US" sz="1000">
                <a:latin typeface="Arial Black" pitchFamily="34" charset="0"/>
              </a:rPr>
              <a:t>Research</a:t>
            </a:r>
          </a:p>
        </p:txBody>
      </p:sp>
      <p:sp>
        <p:nvSpPr>
          <p:cNvPr id="22556" name="Line 80"/>
          <p:cNvSpPr>
            <a:spLocks noChangeShapeType="1"/>
          </p:cNvSpPr>
          <p:nvPr/>
        </p:nvSpPr>
        <p:spPr bwMode="auto">
          <a:xfrm>
            <a:off x="7870825" y="1117600"/>
            <a:ext cx="0" cy="150813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Line 70"/>
          <p:cNvSpPr>
            <a:spLocks noChangeShapeType="1"/>
          </p:cNvSpPr>
          <p:nvPr/>
        </p:nvSpPr>
        <p:spPr bwMode="auto">
          <a:xfrm>
            <a:off x="6423025" y="1117600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68"/>
          <p:cNvSpPr txBox="1">
            <a:spLocks noChangeArrowheads="1"/>
          </p:cNvSpPr>
          <p:nvPr/>
        </p:nvSpPr>
        <p:spPr bwMode="auto">
          <a:xfrm>
            <a:off x="631824" y="2343150"/>
            <a:ext cx="1838325" cy="400050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>
                <a:latin typeface="Arial Black" pitchFamily="34" charset="0"/>
              </a:rPr>
              <a:t>Principal Research Officers </a:t>
            </a:r>
          </a:p>
        </p:txBody>
      </p:sp>
      <p:sp>
        <p:nvSpPr>
          <p:cNvPr id="22559" name="Line 80"/>
          <p:cNvSpPr>
            <a:spLocks noChangeShapeType="1"/>
          </p:cNvSpPr>
          <p:nvPr/>
        </p:nvSpPr>
        <p:spPr bwMode="auto">
          <a:xfrm>
            <a:off x="1546225" y="1752600"/>
            <a:ext cx="0" cy="150813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Text Box 102"/>
          <p:cNvSpPr txBox="1">
            <a:spLocks noChangeArrowheads="1"/>
          </p:cNvSpPr>
          <p:nvPr/>
        </p:nvSpPr>
        <p:spPr bwMode="auto">
          <a:xfrm>
            <a:off x="631825" y="4589463"/>
            <a:ext cx="1838325" cy="341312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000">
                <a:latin typeface="Arial Black" pitchFamily="34" charset="0"/>
              </a:rPr>
              <a:t>Centre for Quality Testing &amp; Certification</a:t>
            </a:r>
          </a:p>
        </p:txBody>
      </p:sp>
      <p:sp>
        <p:nvSpPr>
          <p:cNvPr id="22562" name="Line 108"/>
          <p:cNvSpPr>
            <a:spLocks noChangeShapeType="1"/>
          </p:cNvSpPr>
          <p:nvPr/>
        </p:nvSpPr>
        <p:spPr bwMode="auto">
          <a:xfrm flipH="1">
            <a:off x="5965825" y="1846263"/>
            <a:ext cx="0" cy="363537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Line 2"/>
          <p:cNvSpPr>
            <a:spLocks noChangeShapeType="1"/>
          </p:cNvSpPr>
          <p:nvPr/>
        </p:nvSpPr>
        <p:spPr bwMode="auto">
          <a:xfrm>
            <a:off x="1546225" y="1752600"/>
            <a:ext cx="6400800" cy="4445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Line 70"/>
          <p:cNvSpPr>
            <a:spLocks noChangeShapeType="1"/>
          </p:cNvSpPr>
          <p:nvPr/>
        </p:nvSpPr>
        <p:spPr bwMode="auto">
          <a:xfrm>
            <a:off x="7947025" y="2489200"/>
            <a:ext cx="0" cy="1778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Text Box 86"/>
          <p:cNvSpPr txBox="1">
            <a:spLocks noChangeArrowheads="1"/>
          </p:cNvSpPr>
          <p:nvPr/>
        </p:nvSpPr>
        <p:spPr bwMode="auto">
          <a:xfrm>
            <a:off x="5243513" y="3962400"/>
            <a:ext cx="1560512" cy="400050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>
                <a:latin typeface="Arial Black" pitchFamily="34" charset="0"/>
              </a:rPr>
              <a:t>Procurement Section</a:t>
            </a:r>
          </a:p>
        </p:txBody>
      </p:sp>
      <p:sp>
        <p:nvSpPr>
          <p:cNvPr id="22566" name="Line 116"/>
          <p:cNvSpPr>
            <a:spLocks noChangeShapeType="1"/>
          </p:cNvSpPr>
          <p:nvPr/>
        </p:nvSpPr>
        <p:spPr bwMode="auto">
          <a:xfrm flipH="1">
            <a:off x="6804025" y="5105400"/>
            <a:ext cx="201613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Text Box 102"/>
          <p:cNvSpPr txBox="1">
            <a:spLocks noChangeArrowheads="1"/>
          </p:cNvSpPr>
          <p:nvPr/>
        </p:nvSpPr>
        <p:spPr bwMode="auto">
          <a:xfrm>
            <a:off x="631825" y="5833646"/>
            <a:ext cx="1838325" cy="338554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60000"/>
              </a:lnSpc>
            </a:pPr>
            <a:r>
              <a:rPr lang="en-US" sz="1000">
                <a:latin typeface="Arial Black" pitchFamily="34" charset="0"/>
              </a:rPr>
              <a:t>Training Center </a:t>
            </a:r>
          </a:p>
        </p:txBody>
      </p:sp>
      <p:sp>
        <p:nvSpPr>
          <p:cNvPr id="22568" name="Text Box 113"/>
          <p:cNvSpPr txBox="1">
            <a:spLocks noChangeArrowheads="1"/>
          </p:cNvSpPr>
          <p:nvPr/>
        </p:nvSpPr>
        <p:spPr bwMode="auto">
          <a:xfrm>
            <a:off x="631825" y="3600450"/>
            <a:ext cx="1817688" cy="492125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sz="1000">
                <a:latin typeface="Arial Black" pitchFamily="34" charset="0"/>
              </a:rPr>
              <a:t>Automation &amp; Control Engineering</a:t>
            </a:r>
          </a:p>
        </p:txBody>
      </p:sp>
      <p:sp>
        <p:nvSpPr>
          <p:cNvPr id="22569" name="Line 71"/>
          <p:cNvSpPr>
            <a:spLocks noChangeShapeType="1"/>
          </p:cNvSpPr>
          <p:nvPr/>
        </p:nvSpPr>
        <p:spPr bwMode="auto">
          <a:xfrm flipH="1">
            <a:off x="403225" y="2492375"/>
            <a:ext cx="250825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Line 71"/>
          <p:cNvSpPr>
            <a:spLocks noChangeShapeType="1"/>
          </p:cNvSpPr>
          <p:nvPr/>
        </p:nvSpPr>
        <p:spPr bwMode="auto">
          <a:xfrm flipH="1">
            <a:off x="381000" y="2971800"/>
            <a:ext cx="250825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Line 71"/>
          <p:cNvSpPr>
            <a:spLocks noChangeShapeType="1"/>
          </p:cNvSpPr>
          <p:nvPr/>
        </p:nvSpPr>
        <p:spPr bwMode="auto">
          <a:xfrm flipH="1">
            <a:off x="403225" y="3352800"/>
            <a:ext cx="250825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Line 71"/>
          <p:cNvSpPr>
            <a:spLocks noChangeShapeType="1"/>
          </p:cNvSpPr>
          <p:nvPr/>
        </p:nvSpPr>
        <p:spPr bwMode="auto">
          <a:xfrm flipH="1">
            <a:off x="388938" y="3733800"/>
            <a:ext cx="250825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Line 71"/>
          <p:cNvSpPr>
            <a:spLocks noChangeShapeType="1"/>
          </p:cNvSpPr>
          <p:nvPr/>
        </p:nvSpPr>
        <p:spPr bwMode="auto">
          <a:xfrm flipH="1">
            <a:off x="403225" y="4267200"/>
            <a:ext cx="250825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Line 71"/>
          <p:cNvSpPr>
            <a:spLocks noChangeShapeType="1"/>
          </p:cNvSpPr>
          <p:nvPr/>
        </p:nvSpPr>
        <p:spPr bwMode="auto">
          <a:xfrm flipH="1">
            <a:off x="403225" y="4724400"/>
            <a:ext cx="250825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Line 71"/>
          <p:cNvSpPr>
            <a:spLocks noChangeShapeType="1"/>
          </p:cNvSpPr>
          <p:nvPr/>
        </p:nvSpPr>
        <p:spPr bwMode="auto">
          <a:xfrm flipH="1">
            <a:off x="403225" y="5105400"/>
            <a:ext cx="250825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Line 71"/>
          <p:cNvSpPr>
            <a:spLocks noChangeShapeType="1"/>
          </p:cNvSpPr>
          <p:nvPr/>
        </p:nvSpPr>
        <p:spPr bwMode="auto">
          <a:xfrm flipH="1">
            <a:off x="403225" y="5562600"/>
            <a:ext cx="250825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Line 71"/>
          <p:cNvSpPr>
            <a:spLocks noChangeShapeType="1"/>
          </p:cNvSpPr>
          <p:nvPr/>
        </p:nvSpPr>
        <p:spPr bwMode="auto">
          <a:xfrm flipH="1">
            <a:off x="403225" y="6073775"/>
            <a:ext cx="250825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Text Box 102"/>
          <p:cNvSpPr txBox="1">
            <a:spLocks noChangeArrowheads="1"/>
          </p:cNvSpPr>
          <p:nvPr/>
        </p:nvSpPr>
        <p:spPr bwMode="auto">
          <a:xfrm>
            <a:off x="631825" y="6223000"/>
            <a:ext cx="1838325" cy="338554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60000"/>
              </a:lnSpc>
            </a:pPr>
            <a:r>
              <a:rPr lang="en-US" sz="1000">
                <a:latin typeface="Arial Black" pitchFamily="34" charset="0"/>
              </a:rPr>
              <a:t>Workshop/Publications</a:t>
            </a:r>
          </a:p>
        </p:txBody>
      </p:sp>
      <p:sp>
        <p:nvSpPr>
          <p:cNvPr id="22579" name="Line 71"/>
          <p:cNvSpPr>
            <a:spLocks noChangeShapeType="1"/>
          </p:cNvSpPr>
          <p:nvPr/>
        </p:nvSpPr>
        <p:spPr bwMode="auto">
          <a:xfrm flipH="1">
            <a:off x="403225" y="6299200"/>
            <a:ext cx="250825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Line 116"/>
          <p:cNvSpPr>
            <a:spLocks noChangeShapeType="1"/>
          </p:cNvSpPr>
          <p:nvPr/>
        </p:nvSpPr>
        <p:spPr bwMode="auto">
          <a:xfrm flipH="1">
            <a:off x="6842125" y="2413000"/>
            <a:ext cx="201613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Line 116"/>
          <p:cNvSpPr>
            <a:spLocks noChangeShapeType="1"/>
          </p:cNvSpPr>
          <p:nvPr/>
        </p:nvSpPr>
        <p:spPr bwMode="auto">
          <a:xfrm flipH="1">
            <a:off x="6819900" y="2870200"/>
            <a:ext cx="201613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Line 108"/>
          <p:cNvSpPr>
            <a:spLocks noChangeShapeType="1"/>
          </p:cNvSpPr>
          <p:nvPr/>
        </p:nvSpPr>
        <p:spPr bwMode="auto">
          <a:xfrm flipH="1">
            <a:off x="3962400" y="1803400"/>
            <a:ext cx="0" cy="363538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4730750" y="1185863"/>
            <a:ext cx="1588" cy="15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670425" y="1117600"/>
            <a:ext cx="32004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22579" idx="1"/>
          </p:cNvCxnSpPr>
          <p:nvPr/>
        </p:nvCxnSpPr>
        <p:spPr>
          <a:xfrm rot="16200000" flipH="1">
            <a:off x="-1523206" y="4372769"/>
            <a:ext cx="3830637" cy="2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86" name="Line 70"/>
          <p:cNvSpPr>
            <a:spLocks noChangeShapeType="1"/>
          </p:cNvSpPr>
          <p:nvPr/>
        </p:nvSpPr>
        <p:spPr bwMode="auto">
          <a:xfrm>
            <a:off x="3962400" y="2492375"/>
            <a:ext cx="0" cy="1778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rot="16200000" flipH="1">
            <a:off x="4199337" y="1363264"/>
            <a:ext cx="914397" cy="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 Box 58"/>
          <p:cNvSpPr txBox="1">
            <a:spLocks noChangeArrowheads="1"/>
          </p:cNvSpPr>
          <p:nvPr/>
        </p:nvSpPr>
        <p:spPr bwMode="auto">
          <a:xfrm>
            <a:off x="654050" y="1885151"/>
            <a:ext cx="1848316" cy="299249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1000">
                <a:latin typeface="Arial Black" pitchFamily="34" charset="0"/>
              </a:rPr>
              <a:t>Chief Research Officers</a:t>
            </a:r>
          </a:p>
        </p:txBody>
      </p:sp>
      <p:sp>
        <p:nvSpPr>
          <p:cNvPr id="68" name="Line 80"/>
          <p:cNvSpPr>
            <a:spLocks noChangeShapeType="1"/>
          </p:cNvSpPr>
          <p:nvPr/>
        </p:nvSpPr>
        <p:spPr bwMode="auto">
          <a:xfrm>
            <a:off x="1524000" y="2211387"/>
            <a:ext cx="0" cy="150813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9050</TotalTime>
  <Words>3134</Words>
  <Application>Microsoft Office PowerPoint</Application>
  <PresentationFormat>On-screen Show (4:3)</PresentationFormat>
  <Paragraphs>1132</Paragraphs>
  <Slides>45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Solstice</vt:lpstr>
      <vt:lpstr>Slide 1</vt:lpstr>
      <vt:lpstr>Sequence of Presentation</vt:lpstr>
      <vt:lpstr>Introduction</vt:lpstr>
      <vt:lpstr>Mission Statement</vt:lpstr>
      <vt:lpstr>Main Functions (Laid Down in Ordinance)</vt:lpstr>
      <vt:lpstr>Main Functions (Laid down in Ordinance)</vt:lpstr>
      <vt:lpstr>Key Expertise</vt:lpstr>
      <vt:lpstr>Research &amp; Development Labs    (key research areas)</vt:lpstr>
      <vt:lpstr>Slide 9</vt:lpstr>
      <vt:lpstr>Human Resource Details</vt:lpstr>
      <vt:lpstr>Human Resource PSDP (BMR)</vt:lpstr>
      <vt:lpstr>Budget Allocation     (Rs. in Million)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Problems and Issues</vt:lpstr>
      <vt:lpstr>Recommendations for Approval</vt:lpstr>
      <vt:lpstr>Slide 32</vt:lpstr>
      <vt:lpstr>Slide 33</vt:lpstr>
      <vt:lpstr>Slide 34</vt:lpstr>
      <vt:lpstr>Slide 35</vt:lpstr>
      <vt:lpstr> Major Head Wise Expenditure            F.Y 2011-12</vt:lpstr>
      <vt:lpstr> Major Head Wise Expenditure            F.Y 2012-13</vt:lpstr>
      <vt:lpstr> Major Head Wise Expenditure            F.Y 2013-14</vt:lpstr>
      <vt:lpstr>Slide 39</vt:lpstr>
      <vt:lpstr>R&amp;D WORK UNDERTAKEN SINCE 1986   (1)</vt:lpstr>
      <vt:lpstr>R&amp;D WORK UNDERTAKEN SINCE 1986   (2)</vt:lpstr>
      <vt:lpstr>Slide 42</vt:lpstr>
      <vt:lpstr>Slide 43</vt:lpstr>
      <vt:lpstr>DIRECTOR  GENERALS    (Since 1979) </vt:lpstr>
      <vt:lpstr>DIRECTOR  GENERALS    (Since 1979) </vt:lpstr>
    </vt:vector>
  </TitlesOfParts>
  <Company>NIE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Umair Usmani</dc:creator>
  <cp:lastModifiedBy>imran</cp:lastModifiedBy>
  <cp:revision>1807</cp:revision>
  <cp:lastPrinted>2004-10-27T11:12:50Z</cp:lastPrinted>
  <dcterms:created xsi:type="dcterms:W3CDTF">2005-07-27T09:43:15Z</dcterms:created>
  <dcterms:modified xsi:type="dcterms:W3CDTF">2015-07-03T04:25:06Z</dcterms:modified>
</cp:coreProperties>
</file>